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1EF2A56-31C6-40DF-A77B-5383D8E094AE}">
  <a:tblStyle styleId="{D1EF2A56-31C6-40DF-A77B-5383D8E094A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8"/>
  </p:normalViewPr>
  <p:slideViewPr>
    <p:cSldViewPr snapToGrid="0">
      <p:cViewPr varScale="1">
        <p:scale>
          <a:sx n="141" d="100"/>
          <a:sy n="141" d="100"/>
        </p:scale>
        <p:origin x="80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970a05287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970a05287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73441da31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73441da31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Let’s jump right in !!!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732e5a6cf7_1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732e5a6cf7_1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732e5a6cf7_1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732e5a6cf7_1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726b8a8a7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726b8a8a7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 tend to constantly update and save different versions of our work.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If you are a sole contributor with just bunch of files, you can save them on your personal machine.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However, the real challenge begins, when the same files have to be accessed from different locations and from an uncommon network.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 addition, when you have many contributors editing the files simultaneously the need for a better source code management software arises.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Not just that we also like to go back in time and see the changes we made.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 this implies, that we 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a. want to keep a history of how our data evolved over a period of time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b. Get a last known good copy of our data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c. Want to share our work with others.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This is exactly what a good VCS does for us.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Backup and restore (time travel) - To save your entire project and be able to restore to an earlier version in case you want to fix any mistakes, and revert an older state of the project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Track ownership - To track who made what changes, when and why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/>
              <a:t>Work in isolation (branching) - To write an independent piece of data or fix a bug, while not disturbing the current state of the project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732e5a6cf7_1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732e5a6cf7_1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 VCS is typically classified as a </a:t>
            </a:r>
            <a:r>
              <a:rPr lang="en-GB" b="1"/>
              <a:t>Centralized </a:t>
            </a:r>
            <a:r>
              <a:rPr lang="en-GB"/>
              <a:t>VCS</a:t>
            </a:r>
            <a:r>
              <a:rPr lang="en-GB" b="1"/>
              <a:t> </a:t>
            </a:r>
            <a:r>
              <a:rPr lang="en-GB"/>
              <a:t>or a </a:t>
            </a:r>
            <a:r>
              <a:rPr lang="en-GB" b="1"/>
              <a:t>De-centralized </a:t>
            </a:r>
            <a:r>
              <a:rPr lang="en-GB"/>
              <a:t>VCS.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727351195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727351195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In such a setup developers clone the central repository, edit and publish their work back on the central hub.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Each developer’s change must go into the main trunk before it can be seen by others.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Major overlap and re-work occur if more than one developer works and change the same piece of code at the same time.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The lack of data sharing among the developers is a drawback in this layout.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There is also a dependency on other’s work.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727351195c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727351195c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Users can also share pre-published work with each other in advance.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This help them to contribute, merge and test the features before pushing the work to the main repository.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In this layout, it is important that the users stay in synch with the remote repository.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This synching up is done by a periodic fetch and pull request from the remote repo.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All developers must synch up their local repo before they start to edit their local copy of the main repository.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732e5a6cf7_1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732e5a6cf7_1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Awesome CI/CD pipelines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Builds automatically super fast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8af2ba286e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8af2ba286e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Distributed architecture: Git can be configured to be used as both a centralized and a Distributed VCS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Distributed nature of Git allows more flexibility in terms of 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Speed 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Data Integrity: Every data is checked summed as an object with a unique Hexadecimal id.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.gitignore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Any minor change in the source code or the filesystem creates a new object id.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Thus two different data will never have the same id.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Your data is secure = Data change -&gt; changes the object id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Easy Branching and merging: 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Git supports parallel development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Creating a new branch is just issuing a simple command and you get a new test environment to play with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You can easily merge your changes with the main code and discard the branch later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Collaboration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You can easily connect your local repo to a remote repository.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You do so by placing a remote reference link from your local repo</a:t>
            </a:r>
            <a:endParaRPr/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en-GB"/>
              <a:t>Git allows you to choose different strategies to accept merges from different contributors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8af2ba286e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8af2ba286e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Pause - doubt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Hands - on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8b0bee2233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8b0bee2233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73441da31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73441da31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732e5a6cf7_1_2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732e5a6cf7_1_2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8970a05287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8970a05287_0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CRUD = Create, Read/Retrieve, Update/Modify, Delete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8b1a1fb04c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8b1a1fb04c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8af2ba286e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8af2ba286e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8af2ba286e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8af2ba286e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There are more	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Alias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8b1a1fb04c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8b1a1fb04c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8af2ba286e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8af2ba286e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8af2ba286e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8af2ba286e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8b1a1fb04c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8b1a1fb04c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8af2ba286e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8af2ba286e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8af2ba286e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8af2ba286e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8af2ba286e_0_1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1" name="Google Shape;371;g8af2ba286e_0_1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Let’s jump right in !!!</a:t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8af2ba286e_0_2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8af2ba286e_0_2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8af2ba286e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0" name="Google Shape;400;g8af2ba286e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727f1f8940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727f1f8940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When you first create a new project on the local disk, a </a:t>
            </a:r>
            <a:r>
              <a:rPr lang="en-GB" b="1">
                <a:solidFill>
                  <a:schemeClr val="dk1"/>
                </a:solidFill>
              </a:rPr>
              <a:t>.git </a:t>
            </a:r>
            <a:r>
              <a:rPr lang="en-GB">
                <a:solidFill>
                  <a:schemeClr val="dk1"/>
                </a:solidFill>
              </a:rPr>
              <a:t>directory is placed with all the objects metadata inside it.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8af2ba286e_0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8af2ba286e_0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8649503a46_0_6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4" name="Google Shape;434;g8649503a46_0_6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accent2"/>
                </a:solidFill>
              </a:rPr>
              <a:t>Data added for the first time resides in the </a:t>
            </a:r>
            <a:r>
              <a:rPr lang="en-GB" b="1">
                <a:solidFill>
                  <a:schemeClr val="accent2"/>
                </a:solidFill>
              </a:rPr>
              <a:t>Working directory.</a:t>
            </a:r>
            <a:endParaRPr b="1">
              <a:solidFill>
                <a:schemeClr val="accent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2"/>
                </a:solidFill>
              </a:rPr>
              <a:t>This is a local copy of the original project.</a:t>
            </a:r>
            <a:endParaRPr>
              <a:solidFill>
                <a:schemeClr val="accent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accent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8af2ba286e_0_2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" name="Google Shape;443;g8af2ba286e_0_2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g8649503a46_0_6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9" name="Google Shape;459;g8649503a46_0_6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accent2"/>
                </a:solidFill>
              </a:rPr>
              <a:t>Once </a:t>
            </a:r>
            <a:r>
              <a:rPr lang="en-GB">
                <a:solidFill>
                  <a:schemeClr val="dk1"/>
                </a:solidFill>
              </a:rPr>
              <a:t>you modify data in the working directory, you must add the snapshot of the current state of the project to the </a:t>
            </a:r>
            <a:r>
              <a:rPr lang="en-GB" b="1">
                <a:solidFill>
                  <a:schemeClr val="dk1"/>
                </a:solidFill>
              </a:rPr>
              <a:t>Staging Area</a:t>
            </a:r>
            <a:r>
              <a:rPr lang="en-GB">
                <a:solidFill>
                  <a:schemeClr val="dk1"/>
                </a:solidFill>
              </a:rPr>
              <a:t>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Also called an “</a:t>
            </a:r>
            <a:r>
              <a:rPr lang="en-GB" b="1">
                <a:solidFill>
                  <a:schemeClr val="dk1"/>
                </a:solidFill>
              </a:rPr>
              <a:t>Index</a:t>
            </a:r>
            <a:r>
              <a:rPr lang="en-GB">
                <a:solidFill>
                  <a:schemeClr val="dk1"/>
                </a:solidFill>
              </a:rPr>
              <a:t>”.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This is a middle layer that gives a quick preview of the project snapshot that you are about to commit.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8af2ba286e_0_3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1" name="Google Shape;471;g8af2ba286e_0_3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8af2ba286e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8af2ba286e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g8649503a46_0_6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7" name="Google Shape;487;g8649503a46_0_6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1"/>
                </a:solidFill>
              </a:rPr>
              <a:t>After you review and confirm the changes, commit the changes to </a:t>
            </a:r>
            <a:r>
              <a:rPr lang="en-GB" b="1">
                <a:solidFill>
                  <a:schemeClr val="dk1"/>
                </a:solidFill>
              </a:rPr>
              <a:t>Local Repository</a:t>
            </a:r>
            <a:r>
              <a:rPr lang="en-GB">
                <a:solidFill>
                  <a:schemeClr val="dk1"/>
                </a:solidFill>
              </a:rPr>
              <a:t>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 commit is the latest snapshot (state) of a project.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Congratulations !!!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g8af2ba286e_0_2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2" name="Google Shape;502;g8af2ba286e_0_2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8649503a46_0_6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Google Shape;509;g8649503a46_0_6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g8649503a46_0_6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0" name="Google Shape;520;g8649503a46_0_6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g8649503a46_0_6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2" name="Google Shape;532;g8649503a46_0_6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g732e5a6cf7_1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7" name="Google Shape;547;g732e5a6cf7_1_3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8af2ba286e_0_3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9" name="Google Shape;559;g8af2ba286e_0_3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Let’s jump right in !!!</a:t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g8af2ba286e_0_3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2" name="Google Shape;572;g8af2ba286e_0_3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g8af2ba286e_0_3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6" name="Google Shape;586;g8af2ba286e_0_3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HEAD is a pointer reference to the latest snapshot of the project.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HEAD always refers to the commit on the checked out branch.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HEAD moves ahead along with the commits.</a:t>
            </a: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g8b1a1fb04c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4" name="Google Shape;594;g8b1a1fb04c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Git branch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970a05287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970a05287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g8b0bee2233_1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2" name="Google Shape;602;g8b0bee2233_1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Git branch</a:t>
            </a: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Google Shape;609;g727351195c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0" name="Google Shape;610;g727351195c_0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Developers are encouraged to unit test their features and merge frequently with the main code.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Each one can work on multiple branches and merge n-number of times in a day.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This avoids last-minute merge conflicts and keeps every code development in synch with the main development.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Analyzing the history logs, it’s easier to track which change was introduced by whom.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Also, continuous integration, testing, and deployment of the code promote CI/CD practice.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8b1a1fb04c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7" name="Google Shape;617;g8b1a1fb04c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g8af2ba286e_0_3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4" name="Google Shape;624;g8af2ba286e_0_3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g8af2ba286e_0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7" name="Google Shape;637;g8af2ba286e_0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</a:rPr>
              <a:t>Let’s jump right in !!!</a:t>
            </a:r>
            <a:endParaRPr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g8af2ba286e_0_3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0" name="Google Shape;650;g8af2ba286e_0_3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g8af2ba286e_0_3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6" name="Google Shape;666;g8af2ba286e_0_3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Git clone https://github.com/divyabhushan/git-webinar.git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Local copy of the remote repo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Creates a remote pointer reference - origin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Git remote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Git remote -v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Google Shape;681;g8af2ba286e_0_4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2" name="Google Shape;682;g8af2ba286e_0_4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Vim README.md - modify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Git add 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git commit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git log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Recap of git workflow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Google Shape;697;g8af2ba286e_0_4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8" name="Google Shape;698;g8af2ba286e_0_4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Google Shape;713;g8af2ba286e_0_4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4" name="Google Shape;714;g8af2ba286e_0_4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git push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git push origin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git push origin master:master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Video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My demo VS code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970a05287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8970a05287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endParaRPr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Google Shape;720;g8af2ba286e_0_4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1" name="Google Shape;721;g8af2ba286e_0_4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g8649503a46_0_6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8" name="Google Shape;728;g8649503a46_0_6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Google Shape;749;g8af2ba286e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0" name="Google Shape;750;g8af2ba286e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g8af2ba286e_0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7" name="Google Shape;777;g8af2ba286e_0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Google Shape;808;g8649503a46_0_7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9" name="Google Shape;809;g8649503a46_0_7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After you review and confirm the changes, you are now ready to commit your changes to the “git local repository”.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When you decide to publish your work, you add a remote repository reference to an external hub such as a cloud, or a project server.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In that case there will be a 4th layer called the “remote repository”, wherein you would push your changes from “local repository” to the “remote repository”. 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Also to stay in synch you would “pull” changes from “remote” to “local” repository.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Google Shape;831;g7334d22c3e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2" name="Google Shape;832;g7334d22c3e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Google Shape;838;g8af2ba286e_0_4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9" name="Google Shape;839;g8af2ba286e_0_4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Google Shape;845;g8af2ba286e_0_4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6" name="Google Shape;846;g8af2ba286e_0_4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b0bee2233_1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8b0bee2233_1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73396b626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73396b626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3405c7d9a_1_6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73405c7d9a_1_6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</a:rPr>
              <a:t>This tutorial will help you to:</a:t>
            </a: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</a:pPr>
            <a:r>
              <a:rPr lang="en-GB" sz="1200">
                <a:solidFill>
                  <a:schemeClr val="dk1"/>
                </a:solidFill>
              </a:rPr>
              <a:t>Understand the basic concepts and commands to quickly get you started with git.</a:t>
            </a: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</a:pPr>
            <a:r>
              <a:rPr lang="en-GB" sz="1200">
                <a:solidFill>
                  <a:schemeClr val="dk1"/>
                </a:solidFill>
              </a:rPr>
              <a:t>Install, configure and initialize a git repository.</a:t>
            </a: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</a:pPr>
            <a:r>
              <a:rPr lang="en-GB" sz="1200">
                <a:solidFill>
                  <a:schemeClr val="dk1"/>
                </a:solidFill>
              </a:rPr>
              <a:t>Know the basic commands that are required </a:t>
            </a:r>
            <a:r>
              <a:rPr lang="en-GB" sz="1200">
                <a:solidFill>
                  <a:srgbClr val="FF0000"/>
                </a:solidFill>
              </a:rPr>
              <a:t>to</a:t>
            </a:r>
            <a:r>
              <a:rPr lang="en-GB" sz="1200" b="1">
                <a:solidFill>
                  <a:srgbClr val="FF0000"/>
                </a:solidFill>
              </a:rPr>
              <a:t> </a:t>
            </a:r>
            <a:r>
              <a:rPr lang="en-GB" sz="1200" b="1">
                <a:solidFill>
                  <a:srgbClr val="0070C0"/>
                </a:solidFill>
              </a:rPr>
              <a:t>add and maintain your project code files into Git </a:t>
            </a:r>
            <a:r>
              <a:rPr lang="en-GB" sz="1200">
                <a:solidFill>
                  <a:schemeClr val="dk1"/>
                </a:solidFill>
              </a:rPr>
              <a:t>VCS.</a:t>
            </a: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</a:pPr>
            <a:r>
              <a:rPr lang="en-GB" sz="1200">
                <a:solidFill>
                  <a:schemeClr val="dk1"/>
                </a:solidFill>
              </a:rPr>
              <a:t>Master the technique of branching and merging in Git</a:t>
            </a: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</a:pPr>
            <a:r>
              <a:rPr lang="en-GB" sz="1200">
                <a:solidFill>
                  <a:schemeClr val="dk1"/>
                </a:solidFill>
              </a:rPr>
              <a:t>Share and publish your work on a cloud hosted server such as GitHub, Bitbucket or GitLab.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rgbClr val="B7B7B7"/>
                </a:solidFill>
              </a:rPr>
              <a:t> This remote sharing enables multiple contributors to synchronize and work together.</a:t>
            </a:r>
            <a:endParaRPr sz="1200">
              <a:solidFill>
                <a:srgbClr val="B7B7B7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-scm.com/downloads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wfq_pYqads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jpg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-school.github.io/visualizing-git/#free" TargetMode="Externa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-school.github.io/visualizing-git/#free" TargetMode="Externa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png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divyabhushan/git-webinar" TargetMode="External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divyabhushan/" TargetMode="External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github.com/divyabhusha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U1fSHPvnsZsHBZBpVcr-zCpBapJekMHj/view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Get Going With Git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 practical guide to understand the git concepts and make contribution to your first open-source project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29013" y="781525"/>
            <a:ext cx="2085975" cy="8763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1 / 67</a:t>
            </a:r>
            <a:endParaRPr sz="15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1: Introduction To Git</a:t>
            </a:r>
            <a:endParaRPr/>
          </a:p>
        </p:txBody>
      </p:sp>
      <p:sp>
        <p:nvSpPr>
          <p:cNvPr id="154" name="Google Shape;154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55" name="Google Shape;155;p22"/>
          <p:cNvSpPr/>
          <p:nvPr/>
        </p:nvSpPr>
        <p:spPr>
          <a:xfrm>
            <a:off x="449525" y="2409175"/>
            <a:ext cx="1644000" cy="903000"/>
          </a:xfrm>
          <a:prstGeom prst="homePlate">
            <a:avLst>
              <a:gd name="adj" fmla="val 50000"/>
            </a:avLst>
          </a:prstGeom>
          <a:solidFill>
            <a:srgbClr val="CC4125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lt1"/>
                </a:solidFill>
              </a:rPr>
              <a:t>Module 1: Introduction to Git</a:t>
            </a:r>
            <a:endParaRPr sz="1200" b="1">
              <a:solidFill>
                <a:schemeClr val="lt1"/>
              </a:solidFill>
            </a:endParaRPr>
          </a:p>
        </p:txBody>
      </p:sp>
      <p:sp>
        <p:nvSpPr>
          <p:cNvPr id="156" name="Google Shape;156;p22"/>
          <p:cNvSpPr/>
          <p:nvPr/>
        </p:nvSpPr>
        <p:spPr>
          <a:xfrm>
            <a:off x="1595332" y="2409175"/>
            <a:ext cx="21033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rgbClr val="434343"/>
                </a:solidFill>
              </a:rPr>
              <a:t>Module 2: Install and Initialize git repo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/>
          </a:p>
        </p:txBody>
      </p:sp>
      <p:sp>
        <p:nvSpPr>
          <p:cNvPr id="157" name="Google Shape;157;p22"/>
          <p:cNvSpPr/>
          <p:nvPr/>
        </p:nvSpPr>
        <p:spPr>
          <a:xfrm>
            <a:off x="3196603" y="2409175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rgbClr val="434343"/>
                </a:solidFill>
              </a:rPr>
              <a:t>Module 3: Work locally with git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434343"/>
              </a:solidFill>
            </a:endParaRPr>
          </a:p>
        </p:txBody>
      </p:sp>
      <p:sp>
        <p:nvSpPr>
          <p:cNvPr id="158" name="Google Shape;158;p22"/>
          <p:cNvSpPr/>
          <p:nvPr/>
        </p:nvSpPr>
        <p:spPr>
          <a:xfrm>
            <a:off x="4838437" y="2409175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rgbClr val="434343"/>
                </a:solidFill>
              </a:rPr>
              <a:t>Module 4: Branching and Merging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434343"/>
              </a:solidFill>
            </a:endParaRPr>
          </a:p>
        </p:txBody>
      </p:sp>
      <p:sp>
        <p:nvSpPr>
          <p:cNvPr id="159" name="Google Shape;159;p22"/>
          <p:cNvSpPr/>
          <p:nvPr/>
        </p:nvSpPr>
        <p:spPr>
          <a:xfrm>
            <a:off x="6472903" y="2409175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rgbClr val="434343"/>
                </a:solidFill>
              </a:rPr>
              <a:t>Module 5: Collaboration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434343"/>
              </a:solidFill>
            </a:endParaRPr>
          </a:p>
        </p:txBody>
      </p:sp>
      <p:sp>
        <p:nvSpPr>
          <p:cNvPr id="160" name="Google Shape;160;p22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9 / 67</a:t>
            </a:r>
            <a:endParaRPr sz="15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1: Introduction to Git</a:t>
            </a:r>
            <a:endParaRPr/>
          </a:p>
        </p:txBody>
      </p:sp>
      <p:sp>
        <p:nvSpPr>
          <p:cNvPr id="166" name="Google Shape;166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</a:rPr>
              <a:t>Module 1: Introduction to Git</a:t>
            </a:r>
            <a:endParaRPr sz="14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67" name="Google Shape;167;p23"/>
          <p:cNvSpPr/>
          <p:nvPr/>
        </p:nvSpPr>
        <p:spPr>
          <a:xfrm>
            <a:off x="3861150" y="158895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Module 1: Introduction to Git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68" name="Google Shape;168;p23"/>
          <p:cNvSpPr/>
          <p:nvPr/>
        </p:nvSpPr>
        <p:spPr>
          <a:xfrm>
            <a:off x="116500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Need for a (VCS)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69" name="Google Shape;169;p23"/>
          <p:cNvSpPr/>
          <p:nvPr/>
        </p:nvSpPr>
        <p:spPr>
          <a:xfrm>
            <a:off x="3861138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Types of VCS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70" name="Google Shape;170;p23"/>
          <p:cNvSpPr/>
          <p:nvPr/>
        </p:nvSpPr>
        <p:spPr>
          <a:xfrm>
            <a:off x="6557300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Merits of Git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171" name="Google Shape;171;p23"/>
          <p:cNvCxnSpPr>
            <a:stCxn id="167" idx="2"/>
            <a:endCxn id="168" idx="0"/>
          </p:cNvCxnSpPr>
          <p:nvPr/>
        </p:nvCxnSpPr>
        <p:spPr>
          <a:xfrm flipH="1">
            <a:off x="1875900" y="2571750"/>
            <a:ext cx="26961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2" name="Google Shape;172;p23"/>
          <p:cNvCxnSpPr>
            <a:stCxn id="167" idx="2"/>
            <a:endCxn id="170" idx="0"/>
          </p:cNvCxnSpPr>
          <p:nvPr/>
        </p:nvCxnSpPr>
        <p:spPr>
          <a:xfrm>
            <a:off x="4572000" y="2571750"/>
            <a:ext cx="26961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3" name="Google Shape;173;p23"/>
          <p:cNvCxnSpPr>
            <a:stCxn id="167" idx="2"/>
            <a:endCxn id="169" idx="0"/>
          </p:cNvCxnSpPr>
          <p:nvPr/>
        </p:nvCxnSpPr>
        <p:spPr>
          <a:xfrm>
            <a:off x="4572000" y="2571750"/>
            <a:ext cx="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74" name="Google Shape;174;p23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10 / 67</a:t>
            </a:r>
            <a:endParaRPr sz="15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1.1: Need for a Version Control System</a:t>
            </a:r>
            <a:endParaRPr/>
          </a:p>
        </p:txBody>
      </p:sp>
      <p:sp>
        <p:nvSpPr>
          <p:cNvPr id="180" name="Google Shape;180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</a:rPr>
              <a:t>Module 1: Introduction to Git</a:t>
            </a:r>
            <a:endParaRPr sz="14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81" name="Google Shape;181;p24"/>
          <p:cNvSpPr/>
          <p:nvPr/>
        </p:nvSpPr>
        <p:spPr>
          <a:xfrm>
            <a:off x="3861150" y="158895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Module 1: Introduction to Git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82" name="Google Shape;182;p24"/>
          <p:cNvSpPr/>
          <p:nvPr/>
        </p:nvSpPr>
        <p:spPr>
          <a:xfrm>
            <a:off x="109255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Need for a (VCS)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83" name="Google Shape;183;p24"/>
          <p:cNvSpPr/>
          <p:nvPr/>
        </p:nvSpPr>
        <p:spPr>
          <a:xfrm>
            <a:off x="3861138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Types of VCS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184" name="Google Shape;184;p24"/>
          <p:cNvSpPr/>
          <p:nvPr/>
        </p:nvSpPr>
        <p:spPr>
          <a:xfrm>
            <a:off x="6629750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Merits of Git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185" name="Google Shape;185;p24"/>
          <p:cNvCxnSpPr>
            <a:stCxn id="181" idx="2"/>
            <a:endCxn id="182" idx="0"/>
          </p:cNvCxnSpPr>
          <p:nvPr/>
        </p:nvCxnSpPr>
        <p:spPr>
          <a:xfrm flipH="1">
            <a:off x="1803300" y="2571750"/>
            <a:ext cx="27687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86" name="Google Shape;186;p24"/>
          <p:cNvCxnSpPr>
            <a:stCxn id="181" idx="2"/>
            <a:endCxn id="184" idx="0"/>
          </p:cNvCxnSpPr>
          <p:nvPr/>
        </p:nvCxnSpPr>
        <p:spPr>
          <a:xfrm>
            <a:off x="4572000" y="2571750"/>
            <a:ext cx="27687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87" name="Google Shape;187;p24"/>
          <p:cNvCxnSpPr>
            <a:stCxn id="181" idx="2"/>
            <a:endCxn id="183" idx="0"/>
          </p:cNvCxnSpPr>
          <p:nvPr/>
        </p:nvCxnSpPr>
        <p:spPr>
          <a:xfrm>
            <a:off x="4572000" y="2571750"/>
            <a:ext cx="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88" name="Google Shape;188;p24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11 / 67</a:t>
            </a:r>
            <a:endParaRPr sz="15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1.1 What is a VCS and why do we need it 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25"/>
          <p:cNvSpPr txBox="1">
            <a:spLocks noGrp="1"/>
          </p:cNvSpPr>
          <p:nvPr>
            <p:ph type="body" idx="1"/>
          </p:nvPr>
        </p:nvSpPr>
        <p:spPr>
          <a:xfrm>
            <a:off x="440275" y="11708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/>
              <a:t>A </a:t>
            </a:r>
            <a:r>
              <a:rPr lang="en-GB" sz="1200" b="1"/>
              <a:t>VCS</a:t>
            </a:r>
            <a:r>
              <a:rPr lang="en-GB" sz="1200"/>
              <a:t> (Version Control System) is a software to store, track, and share your data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/>
              <a:t>Few popular VCS like CVS, SVN, BitKeeper, ClearCase and Perforce were developed for the purpose of:</a:t>
            </a:r>
            <a:endParaRPr sz="1200"/>
          </a:p>
          <a:p>
            <a:pPr marL="457200" lvl="0" indent="-304800" algn="l" rtl="0">
              <a:spcBef>
                <a:spcPts val="160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Backup and restore (time travel) </a:t>
            </a:r>
            <a:endParaRPr sz="1200"/>
          </a:p>
          <a:p>
            <a:pPr marL="457200" lvl="0" indent="-304800" algn="l" rtl="0">
              <a:spcBef>
                <a:spcPts val="160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Track ownership </a:t>
            </a:r>
            <a:endParaRPr sz="1200"/>
          </a:p>
          <a:p>
            <a:pPr marL="457200" lvl="0" indent="-304800" algn="l" rtl="0">
              <a:spcBef>
                <a:spcPts val="160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Work in isolation (branching) </a:t>
            </a:r>
            <a:endParaRPr sz="1200"/>
          </a:p>
          <a:p>
            <a:pPr marL="457200" lvl="0" indent="-304800" algn="l" rtl="0">
              <a:spcBef>
                <a:spcPts val="160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Collaborate or merge your work with your peers using remote sharing</a:t>
            </a:r>
            <a:endParaRPr sz="1200"/>
          </a:p>
          <a:p>
            <a:pPr marL="457200" lvl="0" indent="-304800" algn="l" rtl="0">
              <a:spcBef>
                <a:spcPts val="1600"/>
              </a:spcBef>
              <a:spcAft>
                <a:spcPts val="0"/>
              </a:spcAft>
              <a:buSzPts val="1200"/>
              <a:buChar char="●"/>
            </a:pPr>
            <a:r>
              <a:rPr lang="en-GB" sz="1200"/>
              <a:t>Continuous Integration and development (deployment) of the code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 </a:t>
            </a:r>
            <a:endParaRPr/>
          </a:p>
        </p:txBody>
      </p:sp>
      <p:sp>
        <p:nvSpPr>
          <p:cNvPr id="195" name="Google Shape;195;p25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12 / 67</a:t>
            </a:r>
            <a:endParaRPr sz="15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1.2: Types of VCS</a:t>
            </a:r>
            <a:endParaRPr/>
          </a:p>
        </p:txBody>
      </p:sp>
      <p:sp>
        <p:nvSpPr>
          <p:cNvPr id="201" name="Google Shape;201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</a:rPr>
              <a:t>Module 1: Introduction to Git</a:t>
            </a:r>
            <a:endParaRPr sz="14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202" name="Google Shape;202;p26"/>
          <p:cNvSpPr/>
          <p:nvPr/>
        </p:nvSpPr>
        <p:spPr>
          <a:xfrm>
            <a:off x="3861150" y="158895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Module 1: Introduction to Git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03" name="Google Shape;203;p26"/>
          <p:cNvSpPr/>
          <p:nvPr/>
        </p:nvSpPr>
        <p:spPr>
          <a:xfrm>
            <a:off x="123745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Need for a (VCS)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04" name="Google Shape;204;p26"/>
          <p:cNvSpPr/>
          <p:nvPr/>
        </p:nvSpPr>
        <p:spPr>
          <a:xfrm>
            <a:off x="3861138" y="321542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Types of VCS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05" name="Google Shape;205;p26"/>
          <p:cNvSpPr/>
          <p:nvPr/>
        </p:nvSpPr>
        <p:spPr>
          <a:xfrm>
            <a:off x="648485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Merits of Git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206" name="Google Shape;206;p26"/>
          <p:cNvCxnSpPr>
            <a:stCxn id="202" idx="2"/>
            <a:endCxn id="203" idx="0"/>
          </p:cNvCxnSpPr>
          <p:nvPr/>
        </p:nvCxnSpPr>
        <p:spPr>
          <a:xfrm flipH="1">
            <a:off x="1948200" y="2571750"/>
            <a:ext cx="26238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7" name="Google Shape;207;p26"/>
          <p:cNvCxnSpPr>
            <a:stCxn id="202" idx="2"/>
            <a:endCxn id="205" idx="0"/>
          </p:cNvCxnSpPr>
          <p:nvPr/>
        </p:nvCxnSpPr>
        <p:spPr>
          <a:xfrm>
            <a:off x="4572000" y="2571750"/>
            <a:ext cx="26238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8" name="Google Shape;208;p26"/>
          <p:cNvCxnSpPr>
            <a:stCxn id="202" idx="2"/>
            <a:endCxn id="204" idx="0"/>
          </p:cNvCxnSpPr>
          <p:nvPr/>
        </p:nvCxnSpPr>
        <p:spPr>
          <a:xfrm>
            <a:off x="4572000" y="2571750"/>
            <a:ext cx="0" cy="643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09" name="Google Shape;209;p26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13 / 67</a:t>
            </a:r>
            <a:endParaRPr sz="15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Centralized VCS</a:t>
            </a:r>
            <a:endParaRPr/>
          </a:p>
        </p:txBody>
      </p:sp>
      <p:sp>
        <p:nvSpPr>
          <p:cNvPr id="215" name="Google Shape;215;p27"/>
          <p:cNvSpPr txBox="1">
            <a:spLocks noGrp="1"/>
          </p:cNvSpPr>
          <p:nvPr>
            <p:ph type="body" idx="1"/>
          </p:nvPr>
        </p:nvSpPr>
        <p:spPr>
          <a:xfrm>
            <a:off x="574900" y="1222550"/>
            <a:ext cx="3349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Each developer’s change must go into the main trunk before it can be seen by others </a:t>
            </a:r>
            <a:endParaRPr/>
          </a:p>
        </p:txBody>
      </p:sp>
      <p:pic>
        <p:nvPicPr>
          <p:cNvPr id="216" name="Google Shape;21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84500" y="1331900"/>
            <a:ext cx="3695700" cy="3057525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27"/>
          <p:cNvSpPr txBox="1">
            <a:spLocks noGrp="1"/>
          </p:cNvSpPr>
          <p:nvPr>
            <p:ph type="body" idx="2"/>
          </p:nvPr>
        </p:nvSpPr>
        <p:spPr>
          <a:xfrm>
            <a:off x="4311600" y="1152475"/>
            <a:ext cx="4520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218" name="Google Shape;218;p27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14 / 67</a:t>
            </a:r>
            <a:endParaRPr sz="15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 a Distributed VCS (DVCS) :</a:t>
            </a:r>
            <a:endParaRPr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Each user has a personal copy of the entire  repository.</a:t>
            </a:r>
            <a:endParaRPr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Users choose when to publish the changes.</a:t>
            </a:r>
            <a:endParaRPr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Users share work among each other.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rgbClr val="0000FF"/>
                </a:solidFill>
              </a:rPr>
              <a:t>Git is a Distributed VCS</a:t>
            </a:r>
            <a:endParaRPr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pic>
        <p:nvPicPr>
          <p:cNvPr id="224" name="Google Shape;22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09025" y="1152475"/>
            <a:ext cx="3314700" cy="3416400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De-centralized or Distributed VCS</a:t>
            </a:r>
            <a:endParaRPr/>
          </a:p>
        </p:txBody>
      </p:sp>
      <p:sp>
        <p:nvSpPr>
          <p:cNvPr id="226" name="Google Shape;226;p2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27" name="Google Shape;227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0395" y="3385925"/>
            <a:ext cx="461590" cy="572700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28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15 / 67</a:t>
            </a:r>
            <a:endParaRPr sz="15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1.3: Merits of Git</a:t>
            </a:r>
            <a:endParaRPr/>
          </a:p>
        </p:txBody>
      </p:sp>
      <p:sp>
        <p:nvSpPr>
          <p:cNvPr id="234" name="Google Shape;234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</a:rPr>
              <a:t>Module 1: Introduction to Git</a:t>
            </a:r>
            <a:endParaRPr sz="14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235" name="Google Shape;235;p29"/>
          <p:cNvSpPr/>
          <p:nvPr/>
        </p:nvSpPr>
        <p:spPr>
          <a:xfrm>
            <a:off x="3861150" y="158895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Module 1: Introduction to Git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36" name="Google Shape;236;p29"/>
          <p:cNvSpPr/>
          <p:nvPr/>
        </p:nvSpPr>
        <p:spPr>
          <a:xfrm>
            <a:off x="1201225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Need for a (VCS)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37" name="Google Shape;237;p29"/>
          <p:cNvSpPr/>
          <p:nvPr/>
        </p:nvSpPr>
        <p:spPr>
          <a:xfrm>
            <a:off x="3861138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Types of VCS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38" name="Google Shape;238;p29"/>
          <p:cNvSpPr/>
          <p:nvPr/>
        </p:nvSpPr>
        <p:spPr>
          <a:xfrm>
            <a:off x="6521075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Merits of Git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239" name="Google Shape;239;p29"/>
          <p:cNvCxnSpPr>
            <a:stCxn id="235" idx="2"/>
            <a:endCxn id="236" idx="0"/>
          </p:cNvCxnSpPr>
          <p:nvPr/>
        </p:nvCxnSpPr>
        <p:spPr>
          <a:xfrm flipH="1">
            <a:off x="1912200" y="2571750"/>
            <a:ext cx="26598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0" name="Google Shape;240;p29"/>
          <p:cNvCxnSpPr>
            <a:stCxn id="235" idx="2"/>
            <a:endCxn id="238" idx="0"/>
          </p:cNvCxnSpPr>
          <p:nvPr/>
        </p:nvCxnSpPr>
        <p:spPr>
          <a:xfrm>
            <a:off x="4572000" y="2571750"/>
            <a:ext cx="26598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41" name="Google Shape;241;p29"/>
          <p:cNvCxnSpPr>
            <a:stCxn id="235" idx="2"/>
            <a:endCxn id="237" idx="0"/>
          </p:cNvCxnSpPr>
          <p:nvPr/>
        </p:nvCxnSpPr>
        <p:spPr>
          <a:xfrm>
            <a:off x="4572000" y="2571750"/>
            <a:ext cx="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42" name="Google Shape;242;p29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16 / 67</a:t>
            </a:r>
            <a:endParaRPr sz="15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1.3 Merits of Git</a:t>
            </a:r>
            <a:endParaRPr/>
          </a:p>
        </p:txBody>
      </p:sp>
      <p:sp>
        <p:nvSpPr>
          <p:cNvPr id="248" name="Google Shape;248;p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Distributed architecture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Speed = Most of the operations are local (data store and data fetch)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Data Integrity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Easy branching and merging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Collaboration</a:t>
            </a:r>
            <a:endParaRPr/>
          </a:p>
        </p:txBody>
      </p:sp>
      <p:sp>
        <p:nvSpPr>
          <p:cNvPr id="249" name="Google Shape;249;p30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17 / 67</a:t>
            </a:r>
            <a:endParaRPr sz="15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Summary: Module 1: Introduction to Git</a:t>
            </a:r>
            <a:endParaRPr/>
          </a:p>
        </p:txBody>
      </p:sp>
      <p:sp>
        <p:nvSpPr>
          <p:cNvPr id="255" name="Google Shape;255;p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we learnt so far?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VCS is a software to store, manage and track data changes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Git is a distributed VCS with its unique features such as distributed architecture, speed, data integrity, easy branching and merging and collaboration strategy.</a:t>
            </a:r>
            <a:endParaRPr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256" name="Google Shape;256;p31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18 / 67</a:t>
            </a:r>
            <a:endParaRPr sz="15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About me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/>
              <a:t>Hello, everyone. Welcome to today's session.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200"/>
              <a:t>I am </a:t>
            </a:r>
            <a:r>
              <a:rPr lang="en-GB" sz="1200" b="1"/>
              <a:t>Divya Bhushan</a:t>
            </a:r>
            <a:r>
              <a:rPr lang="en-GB" sz="1200"/>
              <a:t>.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200"/>
              <a:t>I am a </a:t>
            </a:r>
            <a:r>
              <a:rPr lang="en-GB" sz="1200" b="1">
                <a:solidFill>
                  <a:srgbClr val="0000FF"/>
                </a:solidFill>
              </a:rPr>
              <a:t>Technical Writer</a:t>
            </a:r>
            <a:r>
              <a:rPr lang="en-GB" sz="1200"/>
              <a:t> at </a:t>
            </a:r>
            <a:r>
              <a:rPr lang="en-GB" sz="1200" b="1">
                <a:solidFill>
                  <a:srgbClr val="0000FF"/>
                </a:solidFill>
              </a:rPr>
              <a:t>Visual BI Solutions</a:t>
            </a:r>
            <a:r>
              <a:rPr lang="en-GB" sz="1200"/>
              <a:t>. 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200"/>
              <a:t>I have 12+ years of IT experience in </a:t>
            </a:r>
            <a:r>
              <a:rPr lang="en-GB" sz="1200" b="1">
                <a:solidFill>
                  <a:srgbClr val="000000"/>
                </a:solidFill>
              </a:rPr>
              <a:t>Linux/Unix Administration</a:t>
            </a:r>
            <a:r>
              <a:rPr lang="en-GB" sz="1200"/>
              <a:t>, </a:t>
            </a:r>
            <a:r>
              <a:rPr lang="en-GB" sz="1200" b="1">
                <a:solidFill>
                  <a:srgbClr val="000000"/>
                </a:solidFill>
              </a:rPr>
              <a:t>Database Administration</a:t>
            </a:r>
            <a:r>
              <a:rPr lang="en-GB" sz="1200"/>
              <a:t>, and </a:t>
            </a:r>
            <a:r>
              <a:rPr lang="en-GB" sz="1200" b="1">
                <a:solidFill>
                  <a:srgbClr val="000000"/>
                </a:solidFill>
              </a:rPr>
              <a:t>Technical Documentation</a:t>
            </a:r>
            <a:r>
              <a:rPr lang="en-GB" sz="1200" b="1"/>
              <a:t>.</a:t>
            </a:r>
            <a:r>
              <a:rPr lang="en-GB" sz="1200"/>
              <a:t>  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200"/>
              <a:t>Apart from my job, I contribute to open source. I have contributed to </a:t>
            </a:r>
            <a:r>
              <a:rPr lang="en-GB" sz="1200" b="1"/>
              <a:t>Kubernetes</a:t>
            </a:r>
            <a:r>
              <a:rPr lang="en-GB" sz="1200"/>
              <a:t> and </a:t>
            </a:r>
            <a:r>
              <a:rPr lang="en-GB" sz="1200" b="1"/>
              <a:t>Water Monitoring System</a:t>
            </a:r>
            <a:r>
              <a:rPr lang="en-GB" sz="1200"/>
              <a:t> which is part of </a:t>
            </a:r>
            <a:r>
              <a:rPr lang="en-GB" sz="1200" b="1"/>
              <a:t>GirlScript Summer of Code</a:t>
            </a:r>
            <a:r>
              <a:rPr lang="en-GB" sz="1200"/>
              <a:t>, </a:t>
            </a:r>
            <a:r>
              <a:rPr lang="en-GB" sz="1200" b="1"/>
              <a:t>Rails Girls Summer of Code</a:t>
            </a:r>
            <a:r>
              <a:rPr lang="en-GB" sz="1200"/>
              <a:t>. </a:t>
            </a:r>
            <a:endParaRPr sz="12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200"/>
              <a:t>Let’s begin today’s session.</a:t>
            </a:r>
            <a:endParaRPr sz="1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Module 2: Install, Configure, and Initialize git repo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3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200" b="1">
              <a:solidFill>
                <a:srgbClr val="434343"/>
              </a:solidFill>
            </a:endParaRPr>
          </a:p>
        </p:txBody>
      </p:sp>
      <p:sp>
        <p:nvSpPr>
          <p:cNvPr id="263" name="Google Shape;263;p32"/>
          <p:cNvSpPr/>
          <p:nvPr/>
        </p:nvSpPr>
        <p:spPr>
          <a:xfrm>
            <a:off x="449525" y="2409175"/>
            <a:ext cx="1644000" cy="903000"/>
          </a:xfrm>
          <a:prstGeom prst="homePlate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434343"/>
                </a:solidFill>
              </a:rPr>
              <a:t>Module 1: Introduction to Git</a:t>
            </a:r>
            <a:endParaRPr sz="1200" b="1">
              <a:solidFill>
                <a:srgbClr val="434343"/>
              </a:solidFill>
            </a:endParaRPr>
          </a:p>
        </p:txBody>
      </p:sp>
      <p:sp>
        <p:nvSpPr>
          <p:cNvPr id="264" name="Google Shape;264;p32"/>
          <p:cNvSpPr/>
          <p:nvPr/>
        </p:nvSpPr>
        <p:spPr>
          <a:xfrm>
            <a:off x="1595332" y="2409175"/>
            <a:ext cx="2103300" cy="903000"/>
          </a:xfrm>
          <a:prstGeom prst="chevron">
            <a:avLst>
              <a:gd name="adj" fmla="val 50000"/>
            </a:avLst>
          </a:prstGeom>
          <a:solidFill>
            <a:srgbClr val="CC4125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lt1"/>
                </a:solidFill>
              </a:rPr>
              <a:t>Module 2: Install and Initialize git repo</a:t>
            </a:r>
            <a:endParaRPr sz="1200" b="1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</a:endParaRPr>
          </a:p>
        </p:txBody>
      </p:sp>
      <p:sp>
        <p:nvSpPr>
          <p:cNvPr id="265" name="Google Shape;265;p32"/>
          <p:cNvSpPr/>
          <p:nvPr/>
        </p:nvSpPr>
        <p:spPr>
          <a:xfrm>
            <a:off x="3196603" y="2409175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rgbClr val="434343"/>
                </a:solidFill>
              </a:rPr>
              <a:t>Module 3: Working locally with git</a:t>
            </a:r>
            <a:endParaRPr sz="1200" b="1">
              <a:solidFill>
                <a:srgbClr val="D9D9D9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D9D9D9"/>
              </a:solidFill>
            </a:endParaRPr>
          </a:p>
        </p:txBody>
      </p:sp>
      <p:sp>
        <p:nvSpPr>
          <p:cNvPr id="266" name="Google Shape;266;p32"/>
          <p:cNvSpPr/>
          <p:nvPr/>
        </p:nvSpPr>
        <p:spPr>
          <a:xfrm>
            <a:off x="4838437" y="2409175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434343"/>
                </a:solidFill>
              </a:rPr>
              <a:t>Module 4: Branching and Merging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434343"/>
              </a:solidFill>
            </a:endParaRPr>
          </a:p>
        </p:txBody>
      </p:sp>
      <p:sp>
        <p:nvSpPr>
          <p:cNvPr id="267" name="Google Shape;267;p32"/>
          <p:cNvSpPr/>
          <p:nvPr/>
        </p:nvSpPr>
        <p:spPr>
          <a:xfrm>
            <a:off x="6472903" y="2409175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434343"/>
                </a:solidFill>
              </a:rPr>
              <a:t>Module 5: Collaboration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434343"/>
              </a:solidFill>
            </a:endParaRPr>
          </a:p>
        </p:txBody>
      </p:sp>
      <p:sp>
        <p:nvSpPr>
          <p:cNvPr id="268" name="Google Shape;268;p32"/>
          <p:cNvSpPr/>
          <p:nvPr/>
        </p:nvSpPr>
        <p:spPr>
          <a:xfrm>
            <a:off x="1595325" y="3457500"/>
            <a:ext cx="20436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❏"/>
            </a:pPr>
            <a:r>
              <a:rPr lang="en-GB" sz="1200" b="1">
                <a:solidFill>
                  <a:schemeClr val="lt1"/>
                </a:solidFill>
              </a:rPr>
              <a:t>Install Git</a:t>
            </a:r>
            <a:endParaRPr sz="1200" b="1">
              <a:solidFill>
                <a:schemeClr val="lt1"/>
              </a:solidFill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❏"/>
            </a:pPr>
            <a:r>
              <a:rPr lang="en-GB" sz="1200" b="1">
                <a:solidFill>
                  <a:schemeClr val="lt1"/>
                </a:solidFill>
              </a:rPr>
              <a:t>Configure</a:t>
            </a:r>
            <a:endParaRPr sz="1200" b="1">
              <a:solidFill>
                <a:schemeClr val="lt1"/>
              </a:solidFill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❏"/>
            </a:pPr>
            <a:r>
              <a:rPr lang="en-GB" sz="1200" b="1">
                <a:solidFill>
                  <a:schemeClr val="lt1"/>
                </a:solidFill>
              </a:rPr>
              <a:t>Initialize local repo</a:t>
            </a:r>
            <a:endParaRPr sz="1200" b="1">
              <a:solidFill>
                <a:schemeClr val="lt1"/>
              </a:solidFill>
            </a:endParaRPr>
          </a:p>
        </p:txBody>
      </p:sp>
      <p:sp>
        <p:nvSpPr>
          <p:cNvPr id="269" name="Google Shape;269;p32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19 / 67</a:t>
            </a:r>
            <a:endParaRPr sz="15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2.1: Install Git</a:t>
            </a:r>
            <a:endParaRPr/>
          </a:p>
        </p:txBody>
      </p:sp>
      <p:sp>
        <p:nvSpPr>
          <p:cNvPr id="275" name="Google Shape;275;p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</a:rPr>
              <a:t>Module 1: Introduction to Git</a:t>
            </a:r>
            <a:endParaRPr sz="14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276" name="Google Shape;276;p33"/>
          <p:cNvSpPr/>
          <p:nvPr/>
        </p:nvSpPr>
        <p:spPr>
          <a:xfrm>
            <a:off x="3861150" y="158895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Module 2: Install, Configure, and Initialize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77" name="Google Shape;277;p33"/>
          <p:cNvSpPr/>
          <p:nvPr/>
        </p:nvSpPr>
        <p:spPr>
          <a:xfrm>
            <a:off x="86315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Install Git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278" name="Google Shape;278;p33"/>
          <p:cNvSpPr/>
          <p:nvPr/>
        </p:nvSpPr>
        <p:spPr>
          <a:xfrm>
            <a:off x="3861138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	Configure </a:t>
            </a:r>
            <a:endParaRPr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lt1"/>
              </a:solidFill>
            </a:endParaRPr>
          </a:p>
        </p:txBody>
      </p:sp>
      <p:sp>
        <p:nvSpPr>
          <p:cNvPr id="279" name="Google Shape;279;p33"/>
          <p:cNvSpPr/>
          <p:nvPr/>
        </p:nvSpPr>
        <p:spPr>
          <a:xfrm>
            <a:off x="692630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Initialize a git repository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280" name="Google Shape;280;p33"/>
          <p:cNvCxnSpPr>
            <a:stCxn id="276" idx="2"/>
            <a:endCxn id="277" idx="0"/>
          </p:cNvCxnSpPr>
          <p:nvPr/>
        </p:nvCxnSpPr>
        <p:spPr>
          <a:xfrm flipH="1">
            <a:off x="1574100" y="2571750"/>
            <a:ext cx="29979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81" name="Google Shape;281;p33"/>
          <p:cNvCxnSpPr>
            <a:stCxn id="276" idx="2"/>
            <a:endCxn id="278" idx="0"/>
          </p:cNvCxnSpPr>
          <p:nvPr/>
        </p:nvCxnSpPr>
        <p:spPr>
          <a:xfrm>
            <a:off x="4572000" y="2571750"/>
            <a:ext cx="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82" name="Google Shape;282;p33"/>
          <p:cNvCxnSpPr>
            <a:stCxn id="276" idx="2"/>
            <a:endCxn id="279" idx="0"/>
          </p:cNvCxnSpPr>
          <p:nvPr/>
        </p:nvCxnSpPr>
        <p:spPr>
          <a:xfrm>
            <a:off x="4572000" y="2571750"/>
            <a:ext cx="30651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83" name="Google Shape;283;p33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20 / 67</a:t>
            </a:r>
            <a:endParaRPr sz="15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2.1: Install Git</a:t>
            </a:r>
            <a:endParaRPr/>
          </a:p>
        </p:txBody>
      </p:sp>
      <p:sp>
        <p:nvSpPr>
          <p:cNvPr id="289" name="Google Shape;289;p34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Go to </a:t>
            </a:r>
            <a:r>
              <a:rPr lang="en-GB" u="sng">
                <a:solidFill>
                  <a:schemeClr val="hlink"/>
                </a:solidFill>
                <a:hlinkClick r:id="rId3"/>
              </a:rPr>
              <a:t>https://git-scm.com/downloads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Download the Git software for your Operating System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Go to terminal and check the git version installed: 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290" name="Google Shape;290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31650" y="3086500"/>
            <a:ext cx="4038600" cy="666750"/>
          </a:xfrm>
          <a:prstGeom prst="rect">
            <a:avLst/>
          </a:prstGeom>
          <a:noFill/>
          <a:ln>
            <a:noFill/>
          </a:ln>
        </p:spPr>
      </p:pic>
      <p:sp>
        <p:nvSpPr>
          <p:cNvPr id="291" name="Google Shape;291;p34"/>
          <p:cNvSpPr txBox="1"/>
          <p:nvPr/>
        </p:nvSpPr>
        <p:spPr>
          <a:xfrm>
            <a:off x="931650" y="2450325"/>
            <a:ext cx="1695600" cy="43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git version</a:t>
            </a:r>
            <a:endParaRPr sz="18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92" name="Google Shape;292;p34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21 / 67</a:t>
            </a:r>
            <a:endParaRPr sz="15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Demo</a:t>
            </a:r>
            <a:endParaRPr/>
          </a:p>
        </p:txBody>
      </p:sp>
      <p:sp>
        <p:nvSpPr>
          <p:cNvPr id="298" name="Google Shape;298;p35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299" name="Google Shape;299;p35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22 / 67</a:t>
            </a:r>
            <a:endParaRPr sz="15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2.2: Configure Git</a:t>
            </a:r>
            <a:endParaRPr/>
          </a:p>
        </p:txBody>
      </p:sp>
      <p:sp>
        <p:nvSpPr>
          <p:cNvPr id="305" name="Google Shape;305;p3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</a:rPr>
              <a:t>Module 1: Introduction to Git</a:t>
            </a:r>
            <a:endParaRPr sz="14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306" name="Google Shape;306;p36"/>
          <p:cNvSpPr/>
          <p:nvPr/>
        </p:nvSpPr>
        <p:spPr>
          <a:xfrm>
            <a:off x="3861150" y="158895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Module 2: Install, Configure, and Initialize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307" name="Google Shape;307;p36"/>
          <p:cNvSpPr/>
          <p:nvPr/>
        </p:nvSpPr>
        <p:spPr>
          <a:xfrm>
            <a:off x="86315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Install Git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308" name="Google Shape;308;p36"/>
          <p:cNvSpPr/>
          <p:nvPr/>
        </p:nvSpPr>
        <p:spPr>
          <a:xfrm>
            <a:off x="3861138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	Configure </a:t>
            </a:r>
            <a:endParaRPr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lt1"/>
              </a:solidFill>
            </a:endParaRPr>
          </a:p>
        </p:txBody>
      </p:sp>
      <p:sp>
        <p:nvSpPr>
          <p:cNvPr id="309" name="Google Shape;309;p36"/>
          <p:cNvSpPr/>
          <p:nvPr/>
        </p:nvSpPr>
        <p:spPr>
          <a:xfrm>
            <a:off x="692630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Initialize a git repository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310" name="Google Shape;310;p36"/>
          <p:cNvCxnSpPr>
            <a:stCxn id="306" idx="2"/>
            <a:endCxn id="307" idx="0"/>
          </p:cNvCxnSpPr>
          <p:nvPr/>
        </p:nvCxnSpPr>
        <p:spPr>
          <a:xfrm flipH="1">
            <a:off x="1574100" y="2571750"/>
            <a:ext cx="29979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11" name="Google Shape;311;p36"/>
          <p:cNvCxnSpPr>
            <a:stCxn id="306" idx="2"/>
            <a:endCxn id="308" idx="0"/>
          </p:cNvCxnSpPr>
          <p:nvPr/>
        </p:nvCxnSpPr>
        <p:spPr>
          <a:xfrm>
            <a:off x="4572000" y="2571750"/>
            <a:ext cx="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12" name="Google Shape;312;p36"/>
          <p:cNvCxnSpPr>
            <a:stCxn id="306" idx="2"/>
            <a:endCxn id="309" idx="0"/>
          </p:cNvCxnSpPr>
          <p:nvPr/>
        </p:nvCxnSpPr>
        <p:spPr>
          <a:xfrm>
            <a:off x="4572000" y="2571750"/>
            <a:ext cx="30651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13" name="Google Shape;313;p36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23 / 67</a:t>
            </a:r>
            <a:endParaRPr sz="15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2.2: Git configurations</a:t>
            </a:r>
            <a:endParaRPr/>
          </a:p>
        </p:txBody>
      </p:sp>
      <p:sp>
        <p:nvSpPr>
          <p:cNvPr id="319" name="Google Shape;319;p37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#Set your github username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#Set your github email id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#View the configuration settings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0" name="Google Shape;320;p37"/>
          <p:cNvSpPr txBox="1"/>
          <p:nvPr/>
        </p:nvSpPr>
        <p:spPr>
          <a:xfrm>
            <a:off x="802075" y="1512850"/>
            <a:ext cx="7291800" cy="43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git config --global user.name 'yourname'</a:t>
            </a:r>
            <a:endParaRPr sz="18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1" name="Google Shape;321;p37"/>
          <p:cNvSpPr txBox="1"/>
          <p:nvPr/>
        </p:nvSpPr>
        <p:spPr>
          <a:xfrm>
            <a:off x="802075" y="2571750"/>
            <a:ext cx="7291800" cy="5727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git config --global user.email 'youremail@domain'</a:t>
            </a:r>
            <a:endParaRPr sz="18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2" name="Google Shape;322;p37"/>
          <p:cNvSpPr txBox="1"/>
          <p:nvPr/>
        </p:nvSpPr>
        <p:spPr>
          <a:xfrm>
            <a:off x="802075" y="3674425"/>
            <a:ext cx="7291800" cy="43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git config --global list</a:t>
            </a:r>
            <a:endParaRPr sz="18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23" name="Google Shape;323;p37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24 / 67</a:t>
            </a:r>
            <a:endParaRPr sz="15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Demo</a:t>
            </a:r>
            <a:endParaRPr/>
          </a:p>
        </p:txBody>
      </p:sp>
      <p:sp>
        <p:nvSpPr>
          <p:cNvPr id="329" name="Google Shape;329;p38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330" name="Google Shape;330;p38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25 / 67</a:t>
            </a:r>
            <a:endParaRPr sz="15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3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2.3: Initialize a git repository</a:t>
            </a:r>
            <a:endParaRPr/>
          </a:p>
        </p:txBody>
      </p:sp>
      <p:sp>
        <p:nvSpPr>
          <p:cNvPr id="336" name="Google Shape;336;p3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</a:rPr>
              <a:t>Module 1: Introduction to Git</a:t>
            </a:r>
            <a:endParaRPr sz="14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337" name="Google Shape;337;p39"/>
          <p:cNvSpPr/>
          <p:nvPr/>
        </p:nvSpPr>
        <p:spPr>
          <a:xfrm>
            <a:off x="3861150" y="158895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Module 2: Install, Configure, and Initialize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338" name="Google Shape;338;p39"/>
          <p:cNvSpPr/>
          <p:nvPr/>
        </p:nvSpPr>
        <p:spPr>
          <a:xfrm>
            <a:off x="86315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Install Git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339" name="Google Shape;339;p39"/>
          <p:cNvSpPr/>
          <p:nvPr/>
        </p:nvSpPr>
        <p:spPr>
          <a:xfrm>
            <a:off x="3861138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	Configure </a:t>
            </a:r>
            <a:endParaRPr b="1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lt1"/>
              </a:solidFill>
            </a:endParaRPr>
          </a:p>
        </p:txBody>
      </p:sp>
      <p:sp>
        <p:nvSpPr>
          <p:cNvPr id="340" name="Google Shape;340;p39"/>
          <p:cNvSpPr/>
          <p:nvPr/>
        </p:nvSpPr>
        <p:spPr>
          <a:xfrm>
            <a:off x="692630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Initialize a git repository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341" name="Google Shape;341;p39"/>
          <p:cNvCxnSpPr>
            <a:stCxn id="337" idx="2"/>
            <a:endCxn id="338" idx="0"/>
          </p:cNvCxnSpPr>
          <p:nvPr/>
        </p:nvCxnSpPr>
        <p:spPr>
          <a:xfrm flipH="1">
            <a:off x="1574100" y="2571750"/>
            <a:ext cx="29979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42" name="Google Shape;342;p39"/>
          <p:cNvCxnSpPr>
            <a:stCxn id="337" idx="2"/>
            <a:endCxn id="339" idx="0"/>
          </p:cNvCxnSpPr>
          <p:nvPr/>
        </p:nvCxnSpPr>
        <p:spPr>
          <a:xfrm>
            <a:off x="4572000" y="2571750"/>
            <a:ext cx="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43" name="Google Shape;343;p39"/>
          <p:cNvCxnSpPr>
            <a:stCxn id="337" idx="2"/>
            <a:endCxn id="340" idx="0"/>
          </p:cNvCxnSpPr>
          <p:nvPr/>
        </p:nvCxnSpPr>
        <p:spPr>
          <a:xfrm>
            <a:off x="4572000" y="2571750"/>
            <a:ext cx="30651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44" name="Google Shape;344;p39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26 / 67</a:t>
            </a:r>
            <a:endParaRPr sz="15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4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2.3: Initialize a Git repository</a:t>
            </a:r>
            <a:endParaRPr/>
          </a:p>
        </p:txBody>
      </p:sp>
      <p:sp>
        <p:nvSpPr>
          <p:cNvPr id="350" name="Google Shape;350;p40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#Create a new project on your machine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#Change directory to ‘git-demo’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#Initialize a git repository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51" name="Google Shape;351;p40"/>
          <p:cNvSpPr txBox="1"/>
          <p:nvPr/>
        </p:nvSpPr>
        <p:spPr>
          <a:xfrm>
            <a:off x="802075" y="1512850"/>
            <a:ext cx="7291800" cy="43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mkdir git-demo</a:t>
            </a:r>
            <a:endParaRPr sz="18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52" name="Google Shape;352;p40"/>
          <p:cNvSpPr txBox="1"/>
          <p:nvPr/>
        </p:nvSpPr>
        <p:spPr>
          <a:xfrm>
            <a:off x="802075" y="2571750"/>
            <a:ext cx="7291800" cy="5727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cd git-demo</a:t>
            </a:r>
            <a:endParaRPr sz="18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53" name="Google Shape;353;p40"/>
          <p:cNvSpPr txBox="1"/>
          <p:nvPr/>
        </p:nvSpPr>
        <p:spPr>
          <a:xfrm>
            <a:off x="802075" y="3674425"/>
            <a:ext cx="7291800" cy="43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git init .</a:t>
            </a:r>
            <a:endParaRPr sz="18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54" name="Google Shape;354;p40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27 / 67</a:t>
            </a:r>
            <a:endParaRPr sz="15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4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Demo</a:t>
            </a:r>
            <a:endParaRPr/>
          </a:p>
        </p:txBody>
      </p:sp>
      <p:sp>
        <p:nvSpPr>
          <p:cNvPr id="360" name="Google Shape;360;p41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361" name="Google Shape;361;p41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28 / 67</a:t>
            </a:r>
            <a:endParaRPr sz="15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Sigh of relief !!!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It is developed to ease your task of maintaining, storing and tracking every version of your change.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Just concentrate on your project and let Git manage the rest for you.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Never lose your work again !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Quickly undo and fix your mistakes :)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08350" y="1684913"/>
            <a:ext cx="3048000" cy="218122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Git is not another programming language that you need to learn.</a:t>
            </a:r>
            <a:endParaRPr/>
          </a:p>
        </p:txBody>
      </p:sp>
      <p:sp>
        <p:nvSpPr>
          <p:cNvPr id="72" name="Google Shape;72;p15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3 / 67</a:t>
            </a:r>
            <a:endParaRPr sz="15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01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Summary: Module 2: Install, Configure, and Initialize git repo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 </a:t>
            </a:r>
            <a:endParaRPr/>
          </a:p>
        </p:txBody>
      </p:sp>
      <p:sp>
        <p:nvSpPr>
          <p:cNvPr id="367" name="Google Shape;367;p42"/>
          <p:cNvSpPr txBox="1">
            <a:spLocks noGrp="1"/>
          </p:cNvSpPr>
          <p:nvPr>
            <p:ph type="body" idx="1"/>
          </p:nvPr>
        </p:nvSpPr>
        <p:spPr>
          <a:xfrm>
            <a:off x="311700" y="1728575"/>
            <a:ext cx="8520600" cy="284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did we learn?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How to Install Git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Set global configuration settings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Create a new git repository</a:t>
            </a:r>
            <a:endParaRPr/>
          </a:p>
          <a:p>
            <a:pPr marL="9144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368" name="Google Shape;368;p42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29 / 67</a:t>
            </a:r>
            <a:endParaRPr sz="15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3: Work locally with Git </a:t>
            </a:r>
            <a:endParaRPr/>
          </a:p>
        </p:txBody>
      </p:sp>
      <p:sp>
        <p:nvSpPr>
          <p:cNvPr id="374" name="Google Shape;374;p4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375" name="Google Shape;375;p43"/>
          <p:cNvSpPr/>
          <p:nvPr/>
        </p:nvSpPr>
        <p:spPr>
          <a:xfrm>
            <a:off x="449525" y="2409175"/>
            <a:ext cx="1644000" cy="903000"/>
          </a:xfrm>
          <a:prstGeom prst="homePlate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rgbClr val="434343"/>
                </a:solidFill>
              </a:rPr>
              <a:t>Module 1: Introduction to Git</a:t>
            </a:r>
            <a:endParaRPr sz="1200" b="1"/>
          </a:p>
        </p:txBody>
      </p:sp>
      <p:sp>
        <p:nvSpPr>
          <p:cNvPr id="376" name="Google Shape;376;p43"/>
          <p:cNvSpPr/>
          <p:nvPr/>
        </p:nvSpPr>
        <p:spPr>
          <a:xfrm>
            <a:off x="1595332" y="2409175"/>
            <a:ext cx="21033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rgbClr val="434343"/>
                </a:solidFill>
              </a:rPr>
              <a:t>Module 2: Install and Initialize git repo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/>
          </a:p>
        </p:txBody>
      </p:sp>
      <p:sp>
        <p:nvSpPr>
          <p:cNvPr id="377" name="Google Shape;377;p43"/>
          <p:cNvSpPr/>
          <p:nvPr/>
        </p:nvSpPr>
        <p:spPr>
          <a:xfrm>
            <a:off x="3196603" y="2409175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4125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FFFFFF"/>
                </a:solidFill>
              </a:rPr>
              <a:t>Module 3: Work locally with git</a:t>
            </a:r>
            <a:endParaRPr sz="1200" b="1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FFFFFF"/>
              </a:solidFill>
            </a:endParaRPr>
          </a:p>
        </p:txBody>
      </p:sp>
      <p:sp>
        <p:nvSpPr>
          <p:cNvPr id="378" name="Google Shape;378;p43"/>
          <p:cNvSpPr/>
          <p:nvPr/>
        </p:nvSpPr>
        <p:spPr>
          <a:xfrm>
            <a:off x="4838437" y="2409175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rgbClr val="434343"/>
                </a:solidFill>
              </a:rPr>
              <a:t>Module 4: Branching and Merging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434343"/>
              </a:solidFill>
            </a:endParaRPr>
          </a:p>
        </p:txBody>
      </p:sp>
      <p:sp>
        <p:nvSpPr>
          <p:cNvPr id="379" name="Google Shape;379;p43"/>
          <p:cNvSpPr/>
          <p:nvPr/>
        </p:nvSpPr>
        <p:spPr>
          <a:xfrm>
            <a:off x="6472903" y="2409175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rgbClr val="434343"/>
                </a:solidFill>
              </a:rPr>
              <a:t>Module 5: Collaboration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434343"/>
              </a:solidFill>
            </a:endParaRPr>
          </a:p>
        </p:txBody>
      </p:sp>
      <p:sp>
        <p:nvSpPr>
          <p:cNvPr id="380" name="Google Shape;380;p43"/>
          <p:cNvSpPr/>
          <p:nvPr/>
        </p:nvSpPr>
        <p:spPr>
          <a:xfrm>
            <a:off x="3196600" y="3378825"/>
            <a:ext cx="2043600" cy="10404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❏"/>
            </a:pPr>
            <a:r>
              <a:rPr lang="en-GB" sz="1200" b="1">
                <a:solidFill>
                  <a:srgbClr val="FFFFFF"/>
                </a:solidFill>
              </a:rPr>
              <a:t>Git workflow &amp; architecture</a:t>
            </a:r>
            <a:endParaRPr sz="1200" b="1">
              <a:solidFill>
                <a:srgbClr val="FFFFFF"/>
              </a:solidFill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❏"/>
            </a:pPr>
            <a:r>
              <a:rPr lang="en-GB" sz="1200" b="1">
                <a:solidFill>
                  <a:srgbClr val="FFFFFF"/>
                </a:solidFill>
              </a:rPr>
              <a:t>Add/modify data</a:t>
            </a:r>
            <a:endParaRPr sz="1200" b="1">
              <a:solidFill>
                <a:srgbClr val="FFFFFF"/>
              </a:solidFill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❏"/>
            </a:pPr>
            <a:r>
              <a:rPr lang="en-GB" sz="1200" b="1">
                <a:solidFill>
                  <a:srgbClr val="FFFFFF"/>
                </a:solidFill>
              </a:rPr>
              <a:t>Stage</a:t>
            </a:r>
            <a:endParaRPr sz="1200" b="1">
              <a:solidFill>
                <a:srgbClr val="FFFFFF"/>
              </a:solidFill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❏"/>
            </a:pPr>
            <a:r>
              <a:rPr lang="en-GB" sz="1200" b="1">
                <a:solidFill>
                  <a:srgbClr val="FFFFFF"/>
                </a:solidFill>
              </a:rPr>
              <a:t>Commit</a:t>
            </a:r>
            <a:endParaRPr sz="1200" b="1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FFFFFF"/>
              </a:solidFill>
            </a:endParaRPr>
          </a:p>
        </p:txBody>
      </p:sp>
      <p:sp>
        <p:nvSpPr>
          <p:cNvPr id="381" name="Google Shape;381;p43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30 / 67</a:t>
            </a:r>
            <a:endParaRPr sz="15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4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3.1: Git workflow and architecture</a:t>
            </a:r>
            <a:endParaRPr/>
          </a:p>
        </p:txBody>
      </p:sp>
      <p:sp>
        <p:nvSpPr>
          <p:cNvPr id="387" name="Google Shape;387;p4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</a:rPr>
              <a:t>Module 1: Introduction to Git</a:t>
            </a:r>
            <a:endParaRPr sz="14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388" name="Google Shape;388;p44"/>
          <p:cNvSpPr/>
          <p:nvPr/>
        </p:nvSpPr>
        <p:spPr>
          <a:xfrm>
            <a:off x="3861150" y="158895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Module 3: Work locally with Git 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389" name="Google Shape;389;p44"/>
          <p:cNvSpPr/>
          <p:nvPr/>
        </p:nvSpPr>
        <p:spPr>
          <a:xfrm>
            <a:off x="106275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Git workflow and architecture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390" name="Google Shape;390;p44"/>
          <p:cNvSpPr/>
          <p:nvPr/>
        </p:nvSpPr>
        <p:spPr>
          <a:xfrm>
            <a:off x="2817363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Add/modify data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391" name="Google Shape;391;p44"/>
          <p:cNvSpPr/>
          <p:nvPr/>
        </p:nvSpPr>
        <p:spPr>
          <a:xfrm>
            <a:off x="6426425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Commit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392" name="Google Shape;392;p44"/>
          <p:cNvCxnSpPr>
            <a:stCxn id="388" idx="2"/>
            <a:endCxn id="389" idx="0"/>
          </p:cNvCxnSpPr>
          <p:nvPr/>
        </p:nvCxnSpPr>
        <p:spPr>
          <a:xfrm flipH="1">
            <a:off x="1773600" y="2571750"/>
            <a:ext cx="27984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93" name="Google Shape;393;p44"/>
          <p:cNvCxnSpPr>
            <a:stCxn id="388" idx="2"/>
            <a:endCxn id="390" idx="0"/>
          </p:cNvCxnSpPr>
          <p:nvPr/>
        </p:nvCxnSpPr>
        <p:spPr>
          <a:xfrm flipH="1">
            <a:off x="3528300" y="2571750"/>
            <a:ext cx="10437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394" name="Google Shape;394;p44"/>
          <p:cNvCxnSpPr>
            <a:stCxn id="388" idx="2"/>
            <a:endCxn id="391" idx="0"/>
          </p:cNvCxnSpPr>
          <p:nvPr/>
        </p:nvCxnSpPr>
        <p:spPr>
          <a:xfrm>
            <a:off x="4572000" y="2571750"/>
            <a:ext cx="25653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95" name="Google Shape;395;p44"/>
          <p:cNvSpPr/>
          <p:nvPr/>
        </p:nvSpPr>
        <p:spPr>
          <a:xfrm>
            <a:off x="4621900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Stage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396" name="Google Shape;396;p44"/>
          <p:cNvCxnSpPr>
            <a:stCxn id="388" idx="2"/>
            <a:endCxn id="395" idx="0"/>
          </p:cNvCxnSpPr>
          <p:nvPr/>
        </p:nvCxnSpPr>
        <p:spPr>
          <a:xfrm>
            <a:off x="4572000" y="2571750"/>
            <a:ext cx="7608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397" name="Google Shape;397;p44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31 / 67</a:t>
            </a:r>
            <a:endParaRPr sz="15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4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3.1: Git workflow and git architecture</a:t>
            </a:r>
            <a:endParaRPr/>
          </a:p>
        </p:txBody>
      </p:sp>
      <p:sp>
        <p:nvSpPr>
          <p:cNvPr id="403" name="Google Shape;403;p45"/>
          <p:cNvSpPr txBox="1">
            <a:spLocks noGrp="1"/>
          </p:cNvSpPr>
          <p:nvPr>
            <p:ph type="body" idx="1"/>
          </p:nvPr>
        </p:nvSpPr>
        <p:spPr>
          <a:xfrm>
            <a:off x="527450" y="1152475"/>
            <a:ext cx="2735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The basic operations in any project: </a:t>
            </a:r>
            <a:endParaRPr/>
          </a:p>
          <a:p>
            <a:pPr marL="914400" lvl="1" indent="-304800" algn="l" rtl="0">
              <a:spcBef>
                <a:spcPts val="1600"/>
              </a:spcBef>
              <a:spcAft>
                <a:spcPts val="0"/>
              </a:spcAft>
              <a:buSzPts val="1200"/>
              <a:buChar char="-"/>
            </a:pPr>
            <a:r>
              <a:rPr lang="en-GB"/>
              <a:t>CRUD data functions: Create, Read, Update, Delete</a:t>
            </a:r>
            <a:endParaRPr/>
          </a:p>
          <a:p>
            <a:pPr marL="914400" lvl="1" indent="-304800" algn="l" rtl="0">
              <a:spcBef>
                <a:spcPts val="1600"/>
              </a:spcBef>
              <a:spcAft>
                <a:spcPts val="0"/>
              </a:spcAft>
              <a:buSzPts val="1200"/>
              <a:buChar char="-"/>
            </a:pPr>
            <a:r>
              <a:rPr lang="en-GB"/>
              <a:t>Add to Staging Area</a:t>
            </a:r>
            <a:endParaRPr/>
          </a:p>
          <a:p>
            <a:pPr marL="914400" lvl="1" indent="-304800" algn="l" rtl="0">
              <a:spcBef>
                <a:spcPts val="1600"/>
              </a:spcBef>
              <a:spcAft>
                <a:spcPts val="1600"/>
              </a:spcAft>
              <a:buSzPts val="1200"/>
              <a:buChar char="-"/>
            </a:pPr>
            <a:r>
              <a:rPr lang="en-GB"/>
              <a:t>Commit to Local Repo</a:t>
            </a:r>
            <a:endParaRPr/>
          </a:p>
        </p:txBody>
      </p:sp>
      <p:sp>
        <p:nvSpPr>
          <p:cNvPr id="404" name="Google Shape;404;p45"/>
          <p:cNvSpPr txBox="1">
            <a:spLocks noGrp="1"/>
          </p:cNvSpPr>
          <p:nvPr>
            <p:ph type="body" idx="2"/>
          </p:nvPr>
        </p:nvSpPr>
        <p:spPr>
          <a:xfrm>
            <a:off x="3519525" y="1152475"/>
            <a:ext cx="5312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The 3-tier architecture</a:t>
            </a:r>
            <a:endParaRPr/>
          </a:p>
        </p:txBody>
      </p:sp>
      <p:pic>
        <p:nvPicPr>
          <p:cNvPr id="405" name="Google Shape;405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9525" y="1616498"/>
            <a:ext cx="5441751" cy="2373850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45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32 / 67</a:t>
            </a:r>
            <a:endParaRPr sz="15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4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Explore the project file structure</a:t>
            </a:r>
            <a:endParaRPr/>
          </a:p>
        </p:txBody>
      </p:sp>
      <p:sp>
        <p:nvSpPr>
          <p:cNvPr id="412" name="Google Shape;412;p4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/>
              <a:t>Git architecture resembles the filesystem of Linux OS.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800"/>
              <a:t>All of its database objects are stored as metadata in a hidden folder  - </a:t>
            </a:r>
            <a:r>
              <a:rPr lang="en-GB" sz="1800" b="1"/>
              <a:t>.git</a:t>
            </a:r>
            <a:r>
              <a:rPr lang="en-GB" sz="1800"/>
              <a:t>.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413" name="Google Shape;413;p4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414" name="Google Shape;414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25575" y="1250950"/>
            <a:ext cx="3475175" cy="3219450"/>
          </a:xfrm>
          <a:prstGeom prst="rect">
            <a:avLst/>
          </a:prstGeom>
          <a:noFill/>
          <a:ln>
            <a:noFill/>
          </a:ln>
        </p:spPr>
      </p:pic>
      <p:sp>
        <p:nvSpPr>
          <p:cNvPr id="415" name="Google Shape;415;p46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33 / 67</a:t>
            </a:r>
            <a:endParaRPr sz="15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4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3.2: Add/modify data</a:t>
            </a:r>
            <a:endParaRPr/>
          </a:p>
        </p:txBody>
      </p:sp>
      <p:sp>
        <p:nvSpPr>
          <p:cNvPr id="421" name="Google Shape;421;p4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</a:rPr>
              <a:t>Module 1: Introduction to Git</a:t>
            </a:r>
            <a:endParaRPr sz="14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422" name="Google Shape;422;p47"/>
          <p:cNvSpPr/>
          <p:nvPr/>
        </p:nvSpPr>
        <p:spPr>
          <a:xfrm>
            <a:off x="3861150" y="158895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Module 3: Work locally with Git 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423" name="Google Shape;423;p47"/>
          <p:cNvSpPr/>
          <p:nvPr/>
        </p:nvSpPr>
        <p:spPr>
          <a:xfrm>
            <a:off x="86315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Git workflow and architecture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424" name="Google Shape;424;p47"/>
          <p:cNvSpPr/>
          <p:nvPr/>
        </p:nvSpPr>
        <p:spPr>
          <a:xfrm>
            <a:off x="2717563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Add data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425" name="Google Shape;425;p47"/>
          <p:cNvSpPr/>
          <p:nvPr/>
        </p:nvSpPr>
        <p:spPr>
          <a:xfrm>
            <a:off x="6426425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Commit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426" name="Google Shape;426;p47"/>
          <p:cNvCxnSpPr>
            <a:stCxn id="422" idx="2"/>
            <a:endCxn id="423" idx="0"/>
          </p:cNvCxnSpPr>
          <p:nvPr/>
        </p:nvCxnSpPr>
        <p:spPr>
          <a:xfrm flipH="1">
            <a:off x="1574100" y="2571750"/>
            <a:ext cx="29979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27" name="Google Shape;427;p47"/>
          <p:cNvCxnSpPr>
            <a:stCxn id="422" idx="2"/>
            <a:endCxn id="424" idx="0"/>
          </p:cNvCxnSpPr>
          <p:nvPr/>
        </p:nvCxnSpPr>
        <p:spPr>
          <a:xfrm flipH="1">
            <a:off x="3428400" y="2571750"/>
            <a:ext cx="11436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28" name="Google Shape;428;p47"/>
          <p:cNvCxnSpPr>
            <a:stCxn id="422" idx="2"/>
            <a:endCxn id="425" idx="0"/>
          </p:cNvCxnSpPr>
          <p:nvPr/>
        </p:nvCxnSpPr>
        <p:spPr>
          <a:xfrm>
            <a:off x="4572000" y="2571750"/>
            <a:ext cx="25653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29" name="Google Shape;429;p47"/>
          <p:cNvSpPr/>
          <p:nvPr/>
        </p:nvSpPr>
        <p:spPr>
          <a:xfrm>
            <a:off x="4572000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Stage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430" name="Google Shape;430;p47"/>
          <p:cNvCxnSpPr>
            <a:stCxn id="422" idx="2"/>
            <a:endCxn id="429" idx="0"/>
          </p:cNvCxnSpPr>
          <p:nvPr/>
        </p:nvCxnSpPr>
        <p:spPr>
          <a:xfrm>
            <a:off x="4572000" y="2571750"/>
            <a:ext cx="7110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31" name="Google Shape;431;p47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34 / 67</a:t>
            </a:r>
            <a:endParaRPr sz="15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6" name="Google Shape;436;p48"/>
          <p:cNvGraphicFramePr/>
          <p:nvPr/>
        </p:nvGraphicFramePr>
        <p:xfrm>
          <a:off x="952500" y="15861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{D1EF2A56-31C6-40DF-A77B-5383D8E094AE}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WORKING DIR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STAGING AREA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LOCAL REPO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88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37" name="Google Shape;437;p48"/>
          <p:cNvSpPr/>
          <p:nvPr/>
        </p:nvSpPr>
        <p:spPr>
          <a:xfrm>
            <a:off x="1633350" y="2207838"/>
            <a:ext cx="937200" cy="727800"/>
          </a:xfrm>
          <a:prstGeom prst="snip1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FF00FF"/>
                </a:solidFill>
              </a:rPr>
              <a:t>#!/bin/sh</a:t>
            </a:r>
            <a:endParaRPr sz="900">
              <a:solidFill>
                <a:srgbClr val="FF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FF00FF"/>
              </a:solidFill>
            </a:endParaRPr>
          </a:p>
        </p:txBody>
      </p:sp>
      <p:sp>
        <p:nvSpPr>
          <p:cNvPr id="438" name="Google Shape;438;p4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Working Directory</a:t>
            </a:r>
            <a:endParaRPr/>
          </a:p>
        </p:txBody>
      </p:sp>
      <p:sp>
        <p:nvSpPr>
          <p:cNvPr id="439" name="Google Shape;439;p4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440" name="Google Shape;440;p48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35 / 67</a:t>
            </a:r>
            <a:endParaRPr sz="15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4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3.3: Stage</a:t>
            </a:r>
            <a:endParaRPr/>
          </a:p>
        </p:txBody>
      </p:sp>
      <p:sp>
        <p:nvSpPr>
          <p:cNvPr id="446" name="Google Shape;446;p4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</a:rPr>
              <a:t>Module 1: Introduction to Git</a:t>
            </a:r>
            <a:endParaRPr sz="14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447" name="Google Shape;447;p49"/>
          <p:cNvSpPr/>
          <p:nvPr/>
        </p:nvSpPr>
        <p:spPr>
          <a:xfrm>
            <a:off x="3861150" y="158895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Module 3: Work locally with Git 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448" name="Google Shape;448;p49"/>
          <p:cNvSpPr/>
          <p:nvPr/>
        </p:nvSpPr>
        <p:spPr>
          <a:xfrm>
            <a:off x="86315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Git workflow and architecture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449" name="Google Shape;449;p49"/>
          <p:cNvSpPr/>
          <p:nvPr/>
        </p:nvSpPr>
        <p:spPr>
          <a:xfrm>
            <a:off x="2717563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Add data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450" name="Google Shape;450;p49"/>
          <p:cNvSpPr/>
          <p:nvPr/>
        </p:nvSpPr>
        <p:spPr>
          <a:xfrm>
            <a:off x="6426425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Commit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451" name="Google Shape;451;p49"/>
          <p:cNvCxnSpPr>
            <a:stCxn id="447" idx="2"/>
            <a:endCxn id="448" idx="0"/>
          </p:cNvCxnSpPr>
          <p:nvPr/>
        </p:nvCxnSpPr>
        <p:spPr>
          <a:xfrm flipH="1">
            <a:off x="1574100" y="2571750"/>
            <a:ext cx="29979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52" name="Google Shape;452;p49"/>
          <p:cNvCxnSpPr>
            <a:stCxn id="447" idx="2"/>
            <a:endCxn id="449" idx="0"/>
          </p:cNvCxnSpPr>
          <p:nvPr/>
        </p:nvCxnSpPr>
        <p:spPr>
          <a:xfrm flipH="1">
            <a:off x="3428400" y="2571750"/>
            <a:ext cx="11436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53" name="Google Shape;453;p49"/>
          <p:cNvCxnSpPr>
            <a:stCxn id="447" idx="2"/>
            <a:endCxn id="450" idx="0"/>
          </p:cNvCxnSpPr>
          <p:nvPr/>
        </p:nvCxnSpPr>
        <p:spPr>
          <a:xfrm>
            <a:off x="4572000" y="2571750"/>
            <a:ext cx="25653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54" name="Google Shape;454;p49"/>
          <p:cNvSpPr/>
          <p:nvPr/>
        </p:nvSpPr>
        <p:spPr>
          <a:xfrm>
            <a:off x="4572000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Stage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455" name="Google Shape;455;p49"/>
          <p:cNvCxnSpPr>
            <a:stCxn id="447" idx="2"/>
            <a:endCxn id="454" idx="0"/>
          </p:cNvCxnSpPr>
          <p:nvPr/>
        </p:nvCxnSpPr>
        <p:spPr>
          <a:xfrm>
            <a:off x="4572000" y="2571750"/>
            <a:ext cx="7110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56" name="Google Shape;456;p49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36 / 67</a:t>
            </a:r>
            <a:endParaRPr sz="15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1" name="Google Shape;461;p50"/>
          <p:cNvGraphicFramePr/>
          <p:nvPr/>
        </p:nvGraphicFramePr>
        <p:xfrm>
          <a:off x="1057325" y="1418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{D1EF2A56-31C6-40DF-A77B-5383D8E094AE}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WORKING DIR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STAGING AREA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LOCAL REPO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88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EFEFE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62" name="Google Shape;462;p50"/>
          <p:cNvSpPr/>
          <p:nvPr/>
        </p:nvSpPr>
        <p:spPr>
          <a:xfrm>
            <a:off x="1597525" y="2040400"/>
            <a:ext cx="937200" cy="727800"/>
          </a:xfrm>
          <a:prstGeom prst="snip1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FF00FF"/>
                </a:solidFill>
              </a:rPr>
              <a:t>#!/bin/sh</a:t>
            </a:r>
            <a:endParaRPr sz="900">
              <a:solidFill>
                <a:srgbClr val="FF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FF00FF"/>
              </a:solidFill>
            </a:endParaRPr>
          </a:p>
        </p:txBody>
      </p:sp>
      <p:sp>
        <p:nvSpPr>
          <p:cNvPr id="463" name="Google Shape;463;p50"/>
          <p:cNvSpPr/>
          <p:nvPr/>
        </p:nvSpPr>
        <p:spPr>
          <a:xfrm>
            <a:off x="4238000" y="2040400"/>
            <a:ext cx="937200" cy="727800"/>
          </a:xfrm>
          <a:prstGeom prst="snip1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FF00FF"/>
                </a:solidFill>
              </a:rPr>
              <a:t>#!/bin/sh</a:t>
            </a:r>
            <a:endParaRPr sz="900">
              <a:solidFill>
                <a:srgbClr val="FF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FF00FF"/>
              </a:solidFill>
            </a:endParaRPr>
          </a:p>
        </p:txBody>
      </p:sp>
      <p:cxnSp>
        <p:nvCxnSpPr>
          <p:cNvPr id="464" name="Google Shape;464;p50"/>
          <p:cNvCxnSpPr>
            <a:endCxn id="463" idx="2"/>
          </p:cNvCxnSpPr>
          <p:nvPr/>
        </p:nvCxnSpPr>
        <p:spPr>
          <a:xfrm rot="10800000" flipH="1">
            <a:off x="2546000" y="2404300"/>
            <a:ext cx="1692000" cy="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65" name="Google Shape;465;p50"/>
          <p:cNvSpPr txBox="1"/>
          <p:nvPr/>
        </p:nvSpPr>
        <p:spPr>
          <a:xfrm>
            <a:off x="2837813" y="2496113"/>
            <a:ext cx="1097100" cy="2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Courier New"/>
                <a:ea typeface="Courier New"/>
                <a:cs typeface="Courier New"/>
                <a:sym typeface="Courier New"/>
              </a:rPr>
              <a:t>git add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66" name="Google Shape;466;p5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Staging Area</a:t>
            </a:r>
            <a:endParaRPr/>
          </a:p>
        </p:txBody>
      </p:sp>
      <p:sp>
        <p:nvSpPr>
          <p:cNvPr id="467" name="Google Shape;467;p5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468" name="Google Shape;468;p50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37 / 67</a:t>
            </a:r>
            <a:endParaRPr sz="15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5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3.4: Commit</a:t>
            </a:r>
            <a:endParaRPr/>
          </a:p>
        </p:txBody>
      </p:sp>
      <p:sp>
        <p:nvSpPr>
          <p:cNvPr id="474" name="Google Shape;474;p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</a:rPr>
              <a:t>Module 1: Introduction to Git</a:t>
            </a:r>
            <a:endParaRPr sz="14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475" name="Google Shape;475;p51"/>
          <p:cNvSpPr/>
          <p:nvPr/>
        </p:nvSpPr>
        <p:spPr>
          <a:xfrm>
            <a:off x="3861150" y="158895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Module 3: Work locally with Git 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476" name="Google Shape;476;p51"/>
          <p:cNvSpPr/>
          <p:nvPr/>
        </p:nvSpPr>
        <p:spPr>
          <a:xfrm>
            <a:off x="86315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Git workflow and architecture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477" name="Google Shape;477;p51"/>
          <p:cNvSpPr/>
          <p:nvPr/>
        </p:nvSpPr>
        <p:spPr>
          <a:xfrm>
            <a:off x="2717563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Add data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478" name="Google Shape;478;p51"/>
          <p:cNvSpPr/>
          <p:nvPr/>
        </p:nvSpPr>
        <p:spPr>
          <a:xfrm>
            <a:off x="6426425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Commit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479" name="Google Shape;479;p51"/>
          <p:cNvCxnSpPr>
            <a:stCxn id="475" idx="2"/>
            <a:endCxn id="476" idx="0"/>
          </p:cNvCxnSpPr>
          <p:nvPr/>
        </p:nvCxnSpPr>
        <p:spPr>
          <a:xfrm flipH="1">
            <a:off x="1574100" y="2571750"/>
            <a:ext cx="29979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80" name="Google Shape;480;p51"/>
          <p:cNvCxnSpPr>
            <a:stCxn id="475" idx="2"/>
            <a:endCxn id="477" idx="0"/>
          </p:cNvCxnSpPr>
          <p:nvPr/>
        </p:nvCxnSpPr>
        <p:spPr>
          <a:xfrm flipH="1">
            <a:off x="3428400" y="2571750"/>
            <a:ext cx="11436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481" name="Google Shape;481;p51"/>
          <p:cNvCxnSpPr>
            <a:stCxn id="475" idx="2"/>
            <a:endCxn id="478" idx="0"/>
          </p:cNvCxnSpPr>
          <p:nvPr/>
        </p:nvCxnSpPr>
        <p:spPr>
          <a:xfrm>
            <a:off x="4572000" y="2571750"/>
            <a:ext cx="25653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82" name="Google Shape;482;p51"/>
          <p:cNvSpPr/>
          <p:nvPr/>
        </p:nvSpPr>
        <p:spPr>
          <a:xfrm>
            <a:off x="4572000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Stage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483" name="Google Shape;483;p51"/>
          <p:cNvCxnSpPr>
            <a:stCxn id="475" idx="2"/>
            <a:endCxn id="482" idx="0"/>
          </p:cNvCxnSpPr>
          <p:nvPr/>
        </p:nvCxnSpPr>
        <p:spPr>
          <a:xfrm>
            <a:off x="4572000" y="2571750"/>
            <a:ext cx="7110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84" name="Google Shape;484;p51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38 / 67</a:t>
            </a:r>
            <a:endParaRPr sz="1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Objective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0762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Git terminology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Architecture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How to Install, configure and use Git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Get to know the basic commands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Git workflow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Publish on GitHub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Contribute to an open-source project</a:t>
            </a:r>
            <a:endParaRPr/>
          </a:p>
        </p:txBody>
      </p:sp>
      <p:sp>
        <p:nvSpPr>
          <p:cNvPr id="79" name="Google Shape;79;p16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4 / 67</a:t>
            </a:r>
            <a:endParaRPr sz="15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9" name="Google Shape;489;p52"/>
          <p:cNvGraphicFramePr/>
          <p:nvPr/>
        </p:nvGraphicFramePr>
        <p:xfrm>
          <a:off x="952500" y="1418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{D1EF2A56-31C6-40DF-A77B-5383D8E094AE}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WORKING DIR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STAGING AREA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LOCAL REPO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88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90" name="Google Shape;490;p52"/>
          <p:cNvSpPr/>
          <p:nvPr/>
        </p:nvSpPr>
        <p:spPr>
          <a:xfrm>
            <a:off x="1607975" y="2040375"/>
            <a:ext cx="937200" cy="727800"/>
          </a:xfrm>
          <a:prstGeom prst="snip1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FF00FF"/>
                </a:solidFill>
              </a:rPr>
              <a:t>#!/bin/sh</a:t>
            </a:r>
            <a:endParaRPr sz="900">
              <a:solidFill>
                <a:srgbClr val="FF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FF00FF"/>
              </a:solidFill>
            </a:endParaRPr>
          </a:p>
        </p:txBody>
      </p:sp>
      <p:sp>
        <p:nvSpPr>
          <p:cNvPr id="491" name="Google Shape;491;p52"/>
          <p:cNvSpPr/>
          <p:nvPr/>
        </p:nvSpPr>
        <p:spPr>
          <a:xfrm>
            <a:off x="4248450" y="2040375"/>
            <a:ext cx="937200" cy="727800"/>
          </a:xfrm>
          <a:prstGeom prst="snip1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FF00FF"/>
                </a:solidFill>
              </a:rPr>
              <a:t>#!/bin/sh</a:t>
            </a:r>
            <a:endParaRPr sz="900">
              <a:solidFill>
                <a:srgbClr val="FF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FF00FF"/>
              </a:solidFill>
            </a:endParaRPr>
          </a:p>
        </p:txBody>
      </p:sp>
      <p:sp>
        <p:nvSpPr>
          <p:cNvPr id="492" name="Google Shape;492;p52"/>
          <p:cNvSpPr/>
          <p:nvPr/>
        </p:nvSpPr>
        <p:spPr>
          <a:xfrm>
            <a:off x="6598825" y="2040375"/>
            <a:ext cx="937200" cy="727800"/>
          </a:xfrm>
          <a:prstGeom prst="snip1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FF00FF"/>
                </a:solidFill>
              </a:rPr>
              <a:t>#!/bin/sh</a:t>
            </a:r>
            <a:endParaRPr sz="900">
              <a:solidFill>
                <a:srgbClr val="FF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FF00FF"/>
              </a:solidFill>
            </a:endParaRPr>
          </a:p>
        </p:txBody>
      </p:sp>
      <p:cxnSp>
        <p:nvCxnSpPr>
          <p:cNvPr id="493" name="Google Shape;493;p52"/>
          <p:cNvCxnSpPr/>
          <p:nvPr/>
        </p:nvCxnSpPr>
        <p:spPr>
          <a:xfrm rot="10800000" flipH="1">
            <a:off x="2556450" y="2404275"/>
            <a:ext cx="1692000" cy="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94" name="Google Shape;494;p52"/>
          <p:cNvSpPr txBox="1"/>
          <p:nvPr/>
        </p:nvSpPr>
        <p:spPr>
          <a:xfrm>
            <a:off x="2820363" y="2496138"/>
            <a:ext cx="1152900" cy="2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Courier New"/>
                <a:ea typeface="Courier New"/>
                <a:cs typeface="Courier New"/>
                <a:sym typeface="Courier New"/>
              </a:rPr>
              <a:t>git add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495" name="Google Shape;495;p52"/>
          <p:cNvCxnSpPr>
            <a:stCxn id="491" idx="0"/>
          </p:cNvCxnSpPr>
          <p:nvPr/>
        </p:nvCxnSpPr>
        <p:spPr>
          <a:xfrm rot="10800000" flipH="1">
            <a:off x="5185650" y="2402775"/>
            <a:ext cx="1413300" cy="1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496" name="Google Shape;496;p52"/>
          <p:cNvSpPr txBox="1"/>
          <p:nvPr/>
        </p:nvSpPr>
        <p:spPr>
          <a:xfrm>
            <a:off x="5249787" y="2496138"/>
            <a:ext cx="1291500" cy="2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Courier New"/>
                <a:ea typeface="Courier New"/>
                <a:cs typeface="Courier New"/>
                <a:sym typeface="Courier New"/>
              </a:rPr>
              <a:t>git commit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97" name="Google Shape;497;p5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Local Repository</a:t>
            </a:r>
            <a:endParaRPr/>
          </a:p>
        </p:txBody>
      </p:sp>
      <p:sp>
        <p:nvSpPr>
          <p:cNvPr id="498" name="Google Shape;498;p5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499" name="Google Shape;499;p52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39 / 67</a:t>
            </a:r>
            <a:endParaRPr sz="150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5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3: Work locally with Git - Demo</a:t>
            </a:r>
            <a:endParaRPr/>
          </a:p>
        </p:txBody>
      </p:sp>
      <p:pic>
        <p:nvPicPr>
          <p:cNvPr id="505" name="Google Shape;505;p53" descr="Initialize a git repository and data. &#10;See how your file is created in Working Directory, staged to the Index, and moved to the Local Repository when you commit.&#10;Commands in a nutshell:&#10;git init .&#10;git add .&#10;git status&#10;git commit" title="git local workflow screensho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6000" y="1323425"/>
            <a:ext cx="4572000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506" name="Google Shape;506;p53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40 / 67</a:t>
            </a:r>
            <a:endParaRPr sz="15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1" name="Google Shape;511;p54"/>
          <p:cNvGraphicFramePr/>
          <p:nvPr/>
        </p:nvGraphicFramePr>
        <p:xfrm>
          <a:off x="952500" y="1840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{D1EF2A56-31C6-40DF-A77B-5383D8E094AE}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WORKING DIR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STAGING AREA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LOCAL REPO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88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CCCC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12" name="Google Shape;512;p54"/>
          <p:cNvSpPr/>
          <p:nvPr/>
        </p:nvSpPr>
        <p:spPr>
          <a:xfrm>
            <a:off x="1528525" y="2462713"/>
            <a:ext cx="937200" cy="727800"/>
          </a:xfrm>
          <a:prstGeom prst="snip1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#!/bin/sh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main()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{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}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000FF"/>
              </a:solidFill>
            </a:endParaRPr>
          </a:p>
        </p:txBody>
      </p:sp>
      <p:sp>
        <p:nvSpPr>
          <p:cNvPr id="513" name="Google Shape;513;p54"/>
          <p:cNvSpPr/>
          <p:nvPr/>
        </p:nvSpPr>
        <p:spPr>
          <a:xfrm>
            <a:off x="4169000" y="2462713"/>
            <a:ext cx="937200" cy="727800"/>
          </a:xfrm>
          <a:prstGeom prst="snip1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FF00FF"/>
                </a:solidFill>
              </a:rPr>
              <a:t>#!/bin/sh</a:t>
            </a:r>
            <a:endParaRPr sz="900">
              <a:solidFill>
                <a:srgbClr val="FF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>
              <a:solidFill>
                <a:srgbClr val="FF00FF"/>
              </a:solidFill>
            </a:endParaRPr>
          </a:p>
        </p:txBody>
      </p:sp>
      <p:sp>
        <p:nvSpPr>
          <p:cNvPr id="514" name="Google Shape;514;p54"/>
          <p:cNvSpPr/>
          <p:nvPr/>
        </p:nvSpPr>
        <p:spPr>
          <a:xfrm>
            <a:off x="6519375" y="2462713"/>
            <a:ext cx="937200" cy="727800"/>
          </a:xfrm>
          <a:prstGeom prst="snip1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900">
                <a:solidFill>
                  <a:srgbClr val="FF00FF"/>
                </a:solidFill>
              </a:rPr>
              <a:t>#!/bin/sh</a:t>
            </a:r>
            <a:endParaRPr sz="900">
              <a:solidFill>
                <a:srgbClr val="FF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900">
              <a:solidFill>
                <a:srgbClr val="FF00FF"/>
              </a:solidFill>
            </a:endParaRPr>
          </a:p>
        </p:txBody>
      </p:sp>
      <p:sp>
        <p:nvSpPr>
          <p:cNvPr id="515" name="Google Shape;515;p5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Modify file in the Working directory</a:t>
            </a:r>
            <a:endParaRPr/>
          </a:p>
        </p:txBody>
      </p:sp>
      <p:sp>
        <p:nvSpPr>
          <p:cNvPr id="516" name="Google Shape;516;p5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517" name="Google Shape;517;p54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41 / 67</a:t>
            </a:r>
            <a:endParaRPr sz="15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" name="Google Shape;522;p55"/>
          <p:cNvGraphicFramePr/>
          <p:nvPr/>
        </p:nvGraphicFramePr>
        <p:xfrm>
          <a:off x="952500" y="1948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{D1EF2A56-31C6-40DF-A77B-5383D8E094AE}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WORKING DIR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STAGING AREA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LOCAL REPO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88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23" name="Google Shape;523;p55"/>
          <p:cNvSpPr/>
          <p:nvPr/>
        </p:nvSpPr>
        <p:spPr>
          <a:xfrm>
            <a:off x="1528525" y="2570188"/>
            <a:ext cx="937200" cy="727800"/>
          </a:xfrm>
          <a:prstGeom prst="snip1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#!/bin/sh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main()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{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}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000FF"/>
              </a:solidFill>
            </a:endParaRPr>
          </a:p>
        </p:txBody>
      </p:sp>
      <p:sp>
        <p:nvSpPr>
          <p:cNvPr id="524" name="Google Shape;524;p55"/>
          <p:cNvSpPr/>
          <p:nvPr/>
        </p:nvSpPr>
        <p:spPr>
          <a:xfrm>
            <a:off x="4169000" y="2570188"/>
            <a:ext cx="937200" cy="727800"/>
          </a:xfrm>
          <a:prstGeom prst="snip1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#!/bin/sh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main()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{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}</a:t>
            </a:r>
            <a:endParaRPr sz="900">
              <a:solidFill>
                <a:srgbClr val="0000FF"/>
              </a:solidFill>
            </a:endParaRPr>
          </a:p>
        </p:txBody>
      </p:sp>
      <p:sp>
        <p:nvSpPr>
          <p:cNvPr id="525" name="Google Shape;525;p55"/>
          <p:cNvSpPr/>
          <p:nvPr/>
        </p:nvSpPr>
        <p:spPr>
          <a:xfrm>
            <a:off x="6519375" y="2570188"/>
            <a:ext cx="937200" cy="727800"/>
          </a:xfrm>
          <a:prstGeom prst="snip1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FF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FF00FF"/>
                </a:solidFill>
              </a:rPr>
              <a:t>#!/bin/sh</a:t>
            </a:r>
            <a:endParaRPr sz="900">
              <a:solidFill>
                <a:srgbClr val="FF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FF00FF"/>
              </a:solidFill>
            </a:endParaRPr>
          </a:p>
        </p:txBody>
      </p:sp>
      <p:cxnSp>
        <p:nvCxnSpPr>
          <p:cNvPr id="526" name="Google Shape;526;p55"/>
          <p:cNvCxnSpPr/>
          <p:nvPr/>
        </p:nvCxnSpPr>
        <p:spPr>
          <a:xfrm rot="10800000" flipH="1">
            <a:off x="2477000" y="2934088"/>
            <a:ext cx="1692000" cy="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27" name="Google Shape;527;p55"/>
          <p:cNvSpPr txBox="1"/>
          <p:nvPr/>
        </p:nvSpPr>
        <p:spPr>
          <a:xfrm>
            <a:off x="2740913" y="3025950"/>
            <a:ext cx="1152900" cy="2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Courier New"/>
                <a:ea typeface="Courier New"/>
                <a:cs typeface="Courier New"/>
                <a:sym typeface="Courier New"/>
              </a:rPr>
              <a:t>git add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28" name="Google Shape;528;p5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 modified file to the Staging area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Google Shape;529;p55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42 / 67</a:t>
            </a:r>
            <a:endParaRPr sz="15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4" name="Google Shape;534;p56"/>
          <p:cNvGraphicFramePr/>
          <p:nvPr/>
        </p:nvGraphicFramePr>
        <p:xfrm>
          <a:off x="952500" y="15861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{D1EF2A56-31C6-40DF-A77B-5383D8E094AE}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WORKING DIR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STAGING AREA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LOCAL REPO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88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35" name="Google Shape;535;p56"/>
          <p:cNvSpPr/>
          <p:nvPr/>
        </p:nvSpPr>
        <p:spPr>
          <a:xfrm>
            <a:off x="1528525" y="2207850"/>
            <a:ext cx="937200" cy="727800"/>
          </a:xfrm>
          <a:prstGeom prst="snip1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#!/bin/sh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main()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{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}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0000FF"/>
              </a:solidFill>
            </a:endParaRPr>
          </a:p>
        </p:txBody>
      </p:sp>
      <p:sp>
        <p:nvSpPr>
          <p:cNvPr id="536" name="Google Shape;536;p56"/>
          <p:cNvSpPr/>
          <p:nvPr/>
        </p:nvSpPr>
        <p:spPr>
          <a:xfrm>
            <a:off x="4169000" y="2207850"/>
            <a:ext cx="937200" cy="727800"/>
          </a:xfrm>
          <a:prstGeom prst="snip1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#!/bin/sh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main()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{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}</a:t>
            </a:r>
            <a:endParaRPr sz="900">
              <a:solidFill>
                <a:srgbClr val="0000FF"/>
              </a:solidFill>
            </a:endParaRPr>
          </a:p>
        </p:txBody>
      </p:sp>
      <p:sp>
        <p:nvSpPr>
          <p:cNvPr id="537" name="Google Shape;537;p56"/>
          <p:cNvSpPr/>
          <p:nvPr/>
        </p:nvSpPr>
        <p:spPr>
          <a:xfrm>
            <a:off x="6519375" y="2207850"/>
            <a:ext cx="937200" cy="727800"/>
          </a:xfrm>
          <a:prstGeom prst="snip1Rect">
            <a:avLst>
              <a:gd name="adj" fmla="val 16667"/>
            </a:avLst>
          </a:prstGeom>
          <a:solidFill>
            <a:srgbClr val="FFFFFF"/>
          </a:solidFill>
          <a:ln w="9525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#!/bin/sh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main()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{</a:t>
            </a:r>
            <a:endParaRPr sz="90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0000FF"/>
                </a:solidFill>
              </a:rPr>
              <a:t>}</a:t>
            </a:r>
            <a:endParaRPr sz="900">
              <a:solidFill>
                <a:srgbClr val="0000FF"/>
              </a:solidFill>
            </a:endParaRPr>
          </a:p>
        </p:txBody>
      </p:sp>
      <p:cxnSp>
        <p:nvCxnSpPr>
          <p:cNvPr id="538" name="Google Shape;538;p56"/>
          <p:cNvCxnSpPr/>
          <p:nvPr/>
        </p:nvCxnSpPr>
        <p:spPr>
          <a:xfrm rot="10800000" flipH="1">
            <a:off x="2477000" y="2571750"/>
            <a:ext cx="1692000" cy="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39" name="Google Shape;539;p56"/>
          <p:cNvSpPr txBox="1"/>
          <p:nvPr/>
        </p:nvSpPr>
        <p:spPr>
          <a:xfrm>
            <a:off x="2740913" y="2663613"/>
            <a:ext cx="1152900" cy="2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Courier New"/>
                <a:ea typeface="Courier New"/>
                <a:cs typeface="Courier New"/>
                <a:sym typeface="Courier New"/>
              </a:rPr>
              <a:t>git add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540" name="Google Shape;540;p56"/>
          <p:cNvCxnSpPr>
            <a:stCxn id="536" idx="0"/>
          </p:cNvCxnSpPr>
          <p:nvPr/>
        </p:nvCxnSpPr>
        <p:spPr>
          <a:xfrm rot="10800000" flipH="1">
            <a:off x="5106200" y="2570250"/>
            <a:ext cx="1413300" cy="1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41" name="Google Shape;541;p56"/>
          <p:cNvSpPr txBox="1"/>
          <p:nvPr/>
        </p:nvSpPr>
        <p:spPr>
          <a:xfrm>
            <a:off x="5170337" y="2663613"/>
            <a:ext cx="1291500" cy="2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Courier New"/>
                <a:ea typeface="Courier New"/>
                <a:cs typeface="Courier New"/>
                <a:sym typeface="Courier New"/>
              </a:rPr>
              <a:t>git commit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42" name="Google Shape;542;p5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Commit the modified file to the Local repo</a:t>
            </a:r>
            <a:endParaRPr/>
          </a:p>
        </p:txBody>
      </p:sp>
      <p:sp>
        <p:nvSpPr>
          <p:cNvPr id="543" name="Google Shape;543;p5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544" name="Google Shape;544;p56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43 / 67</a:t>
            </a:r>
            <a:endParaRPr sz="15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5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Summary of git workflow commands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57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403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❏"/>
            </a:pPr>
            <a:r>
              <a:rPr lang="en-GB" sz="1100"/>
              <a:t>Add new file</a:t>
            </a:r>
            <a:endParaRPr sz="11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100"/>
          </a:p>
          <a:p>
            <a:pPr marL="457200" lvl="0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❏"/>
            </a:pPr>
            <a:r>
              <a:rPr lang="en-GB" sz="1100"/>
              <a:t>Stage the file</a:t>
            </a:r>
            <a:endParaRPr sz="11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100"/>
          </a:p>
          <a:p>
            <a:pPr marL="457200" lvl="0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❏"/>
            </a:pPr>
            <a:r>
              <a:rPr lang="en-GB" sz="1100"/>
              <a:t>View the status</a:t>
            </a:r>
            <a:endParaRPr sz="11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100"/>
          </a:p>
          <a:p>
            <a:pPr marL="457200" lvl="0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❏"/>
            </a:pPr>
            <a:r>
              <a:rPr lang="en-GB" sz="1100"/>
              <a:t>Commit the snapshot</a:t>
            </a:r>
            <a:endParaRPr sz="11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100"/>
          </a:p>
          <a:p>
            <a:pPr marL="457200" lvl="0" indent="-298450" algn="l" rtl="0">
              <a:spcBef>
                <a:spcPts val="1600"/>
              </a:spcBef>
              <a:spcAft>
                <a:spcPts val="0"/>
              </a:spcAft>
              <a:buSzPts val="1100"/>
              <a:buChar char="❏"/>
            </a:pPr>
            <a:r>
              <a:rPr lang="en-GB" sz="1100"/>
              <a:t>View the log</a:t>
            </a:r>
            <a:endParaRPr sz="11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1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1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1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100"/>
          </a:p>
        </p:txBody>
      </p:sp>
      <p:sp>
        <p:nvSpPr>
          <p:cNvPr id="551" name="Google Shape;551;p57"/>
          <p:cNvSpPr txBox="1"/>
          <p:nvPr/>
        </p:nvSpPr>
        <p:spPr>
          <a:xfrm>
            <a:off x="475725" y="1313000"/>
            <a:ext cx="7291800" cy="43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echo “#Readme file” &gt; README.md</a:t>
            </a:r>
            <a:endParaRPr sz="18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52" name="Google Shape;552;p57"/>
          <p:cNvSpPr txBox="1"/>
          <p:nvPr/>
        </p:nvSpPr>
        <p:spPr>
          <a:xfrm>
            <a:off x="475725" y="2132250"/>
            <a:ext cx="7291800" cy="43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git add .</a:t>
            </a:r>
            <a:endParaRPr sz="18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53" name="Google Shape;553;p57"/>
          <p:cNvSpPr txBox="1"/>
          <p:nvPr/>
        </p:nvSpPr>
        <p:spPr>
          <a:xfrm>
            <a:off x="475725" y="3727288"/>
            <a:ext cx="7291800" cy="43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git commit -m ‘Initial commit’</a:t>
            </a:r>
            <a:endParaRPr sz="18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54" name="Google Shape;554;p57"/>
          <p:cNvSpPr txBox="1"/>
          <p:nvPr/>
        </p:nvSpPr>
        <p:spPr>
          <a:xfrm>
            <a:off x="475725" y="4503075"/>
            <a:ext cx="7291800" cy="43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git log</a:t>
            </a:r>
            <a:endParaRPr sz="18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55" name="Google Shape;555;p57"/>
          <p:cNvSpPr txBox="1"/>
          <p:nvPr/>
        </p:nvSpPr>
        <p:spPr>
          <a:xfrm>
            <a:off x="475725" y="2951500"/>
            <a:ext cx="7291800" cy="43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800" b="1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git status</a:t>
            </a:r>
            <a:endParaRPr sz="18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56" name="Google Shape;556;p57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44 / 67</a:t>
            </a:r>
            <a:endParaRPr sz="15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5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4: Branching and Merging</a:t>
            </a:r>
            <a:endParaRPr/>
          </a:p>
        </p:txBody>
      </p:sp>
      <p:sp>
        <p:nvSpPr>
          <p:cNvPr id="562" name="Google Shape;562;p5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563" name="Google Shape;563;p58"/>
          <p:cNvSpPr/>
          <p:nvPr/>
        </p:nvSpPr>
        <p:spPr>
          <a:xfrm>
            <a:off x="449525" y="2409175"/>
            <a:ext cx="1644000" cy="903000"/>
          </a:xfrm>
          <a:prstGeom prst="homePlate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434343"/>
                </a:solidFill>
              </a:rPr>
              <a:t>Module 1: Introduction to Git</a:t>
            </a:r>
            <a:endParaRPr sz="1200" b="1"/>
          </a:p>
        </p:txBody>
      </p:sp>
      <p:sp>
        <p:nvSpPr>
          <p:cNvPr id="564" name="Google Shape;564;p58"/>
          <p:cNvSpPr/>
          <p:nvPr/>
        </p:nvSpPr>
        <p:spPr>
          <a:xfrm>
            <a:off x="1595332" y="2409175"/>
            <a:ext cx="21033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rgbClr val="434343"/>
                </a:solidFill>
              </a:rPr>
              <a:t>Module 2: Install and Initialize git repo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/>
          </a:p>
        </p:txBody>
      </p:sp>
      <p:sp>
        <p:nvSpPr>
          <p:cNvPr id="565" name="Google Shape;565;p58"/>
          <p:cNvSpPr/>
          <p:nvPr/>
        </p:nvSpPr>
        <p:spPr>
          <a:xfrm>
            <a:off x="3196603" y="2409175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rgbClr val="434343"/>
                </a:solidFill>
              </a:rPr>
              <a:t>Module 3: Work locally with git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b="1">
              <a:solidFill>
                <a:srgbClr val="434343"/>
              </a:solidFill>
            </a:endParaRPr>
          </a:p>
        </p:txBody>
      </p:sp>
      <p:sp>
        <p:nvSpPr>
          <p:cNvPr id="566" name="Google Shape;566;p58"/>
          <p:cNvSpPr/>
          <p:nvPr/>
        </p:nvSpPr>
        <p:spPr>
          <a:xfrm>
            <a:off x="4838437" y="2409175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4125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FFFFFF"/>
                </a:solidFill>
              </a:rPr>
              <a:t>Module 4: Branching and Merging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434343"/>
              </a:solidFill>
            </a:endParaRPr>
          </a:p>
        </p:txBody>
      </p:sp>
      <p:sp>
        <p:nvSpPr>
          <p:cNvPr id="567" name="Google Shape;567;p58"/>
          <p:cNvSpPr/>
          <p:nvPr/>
        </p:nvSpPr>
        <p:spPr>
          <a:xfrm>
            <a:off x="6472903" y="2409175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rgbClr val="434343"/>
                </a:solidFill>
              </a:rPr>
              <a:t>Module 5: Collaboration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434343"/>
              </a:solidFill>
            </a:endParaRPr>
          </a:p>
        </p:txBody>
      </p:sp>
      <p:sp>
        <p:nvSpPr>
          <p:cNvPr id="568" name="Google Shape;568;p58"/>
          <p:cNvSpPr/>
          <p:nvPr/>
        </p:nvSpPr>
        <p:spPr>
          <a:xfrm>
            <a:off x="4903075" y="3390525"/>
            <a:ext cx="20436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❏"/>
            </a:pPr>
            <a:r>
              <a:rPr lang="en-GB" sz="1200" b="1">
                <a:solidFill>
                  <a:srgbClr val="FFFFFF"/>
                </a:solidFill>
              </a:rPr>
              <a:t>What is a branch</a:t>
            </a:r>
            <a:endParaRPr sz="1200" b="1">
              <a:solidFill>
                <a:srgbClr val="FFFFFF"/>
              </a:solidFill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❏"/>
            </a:pPr>
            <a:r>
              <a:rPr lang="en-GB" sz="1200" b="1">
                <a:solidFill>
                  <a:srgbClr val="FFFFFF"/>
                </a:solidFill>
              </a:rPr>
              <a:t>Create a branch</a:t>
            </a:r>
            <a:endParaRPr sz="1200" b="1">
              <a:solidFill>
                <a:srgbClr val="FFFFFF"/>
              </a:solidFill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❏"/>
            </a:pPr>
            <a:r>
              <a:rPr lang="en-GB" sz="1200" b="1">
                <a:solidFill>
                  <a:srgbClr val="FFFFFF"/>
                </a:solidFill>
              </a:rPr>
              <a:t>Merge branches</a:t>
            </a:r>
            <a:endParaRPr sz="1200" b="1">
              <a:solidFill>
                <a:srgbClr val="FFFFFF"/>
              </a:solidFill>
            </a:endParaRPr>
          </a:p>
        </p:txBody>
      </p:sp>
      <p:sp>
        <p:nvSpPr>
          <p:cNvPr id="569" name="Google Shape;569;p58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45 / 67</a:t>
            </a:r>
            <a:endParaRPr sz="15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p5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4.1: What is a Branch?</a:t>
            </a:r>
            <a:endParaRPr/>
          </a:p>
        </p:txBody>
      </p:sp>
      <p:sp>
        <p:nvSpPr>
          <p:cNvPr id="575" name="Google Shape;575;p5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</a:rPr>
              <a:t>Module 1: Introduction to Git</a:t>
            </a:r>
            <a:endParaRPr sz="14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576" name="Google Shape;576;p59"/>
          <p:cNvSpPr/>
          <p:nvPr/>
        </p:nvSpPr>
        <p:spPr>
          <a:xfrm>
            <a:off x="3861150" y="158895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Module 4: Branching and Merging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577" name="Google Shape;577;p59"/>
          <p:cNvSpPr/>
          <p:nvPr/>
        </p:nvSpPr>
        <p:spPr>
          <a:xfrm>
            <a:off x="86315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What is a Branch?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578" name="Google Shape;578;p59"/>
          <p:cNvSpPr/>
          <p:nvPr/>
        </p:nvSpPr>
        <p:spPr>
          <a:xfrm>
            <a:off x="3861138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Create a Branch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579" name="Google Shape;579;p59"/>
          <p:cNvSpPr/>
          <p:nvPr/>
        </p:nvSpPr>
        <p:spPr>
          <a:xfrm>
            <a:off x="692630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Merge the branch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580" name="Google Shape;580;p59"/>
          <p:cNvCxnSpPr>
            <a:stCxn id="576" idx="2"/>
            <a:endCxn id="577" idx="0"/>
          </p:cNvCxnSpPr>
          <p:nvPr/>
        </p:nvCxnSpPr>
        <p:spPr>
          <a:xfrm flipH="1">
            <a:off x="1574100" y="2571750"/>
            <a:ext cx="29979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81" name="Google Shape;581;p59"/>
          <p:cNvCxnSpPr>
            <a:stCxn id="576" idx="2"/>
            <a:endCxn id="578" idx="0"/>
          </p:cNvCxnSpPr>
          <p:nvPr/>
        </p:nvCxnSpPr>
        <p:spPr>
          <a:xfrm>
            <a:off x="4572000" y="2571750"/>
            <a:ext cx="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582" name="Google Shape;582;p59"/>
          <p:cNvCxnSpPr>
            <a:stCxn id="576" idx="2"/>
            <a:endCxn id="579" idx="0"/>
          </p:cNvCxnSpPr>
          <p:nvPr/>
        </p:nvCxnSpPr>
        <p:spPr>
          <a:xfrm>
            <a:off x="4572000" y="2571750"/>
            <a:ext cx="30651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583" name="Google Shape;583;p59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46 / 67</a:t>
            </a:r>
            <a:endParaRPr sz="15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p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4.1: What is a Branch?</a:t>
            </a:r>
            <a:endParaRPr/>
          </a:p>
        </p:txBody>
      </p:sp>
      <p:sp>
        <p:nvSpPr>
          <p:cNvPr id="589" name="Google Shape;589;p60"/>
          <p:cNvSpPr txBox="1">
            <a:spLocks noGrp="1"/>
          </p:cNvSpPr>
          <p:nvPr>
            <p:ph type="body" idx="1"/>
          </p:nvPr>
        </p:nvSpPr>
        <p:spPr>
          <a:xfrm>
            <a:off x="506800" y="1152475"/>
            <a:ext cx="34392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A branch is a parallel independent line of development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A replica environment for your source code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You create and work in branches to 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-GB"/>
              <a:t>Isolate your work to create a new feature or bug-fix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590" name="Google Shape;590;p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8400" y="1170125"/>
            <a:ext cx="4893201" cy="3273336"/>
          </a:xfrm>
          <a:prstGeom prst="rect">
            <a:avLst/>
          </a:prstGeom>
          <a:noFill/>
          <a:ln>
            <a:noFill/>
          </a:ln>
        </p:spPr>
      </p:pic>
      <p:sp>
        <p:nvSpPr>
          <p:cNvPr id="591" name="Google Shape;591;p60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47 / 67</a:t>
            </a:r>
            <a:endParaRPr sz="15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p6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4.2: Create a branch</a:t>
            </a:r>
            <a:endParaRPr/>
          </a:p>
        </p:txBody>
      </p:sp>
      <p:sp>
        <p:nvSpPr>
          <p:cNvPr id="597" name="Google Shape;597;p61"/>
          <p:cNvSpPr txBox="1">
            <a:spLocks noGrp="1"/>
          </p:cNvSpPr>
          <p:nvPr>
            <p:ph type="body" idx="1"/>
          </p:nvPr>
        </p:nvSpPr>
        <p:spPr>
          <a:xfrm>
            <a:off x="506800" y="1152475"/>
            <a:ext cx="34392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Visualize and learn here: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100" u="sng">
                <a:solidFill>
                  <a:schemeClr val="hlink"/>
                </a:solidFill>
                <a:hlinkClick r:id="rId3"/>
              </a:rPr>
              <a:t>https://git-school.github.io/visualizing-git/#free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commit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commit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branch dev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commit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checkout dev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commit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commit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branch feature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checkout feature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commit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commit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checkout dev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merge feature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checkout master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merge dev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598" name="Google Shape;598;p6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98400" y="1170125"/>
            <a:ext cx="4893201" cy="3273336"/>
          </a:xfrm>
          <a:prstGeom prst="rect">
            <a:avLst/>
          </a:prstGeom>
          <a:noFill/>
          <a:ln>
            <a:noFill/>
          </a:ln>
        </p:spPr>
      </p:pic>
      <p:sp>
        <p:nvSpPr>
          <p:cNvPr id="599" name="Google Shape;599;p61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48 / 67</a:t>
            </a:r>
            <a:endParaRPr sz="1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Visualize the complete Git workflow</a:t>
            </a:r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86" name="Google Shape;86;p17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5 / 67</a:t>
            </a:r>
            <a:endParaRPr sz="15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p6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4.2: Create a branch</a:t>
            </a:r>
            <a:endParaRPr/>
          </a:p>
        </p:txBody>
      </p:sp>
      <p:sp>
        <p:nvSpPr>
          <p:cNvPr id="605" name="Google Shape;605;p62"/>
          <p:cNvSpPr txBox="1">
            <a:spLocks noGrp="1"/>
          </p:cNvSpPr>
          <p:nvPr>
            <p:ph type="body" idx="1"/>
          </p:nvPr>
        </p:nvSpPr>
        <p:spPr>
          <a:xfrm>
            <a:off x="506800" y="1152475"/>
            <a:ext cx="34392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Visualize and learn here: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100" u="sng">
                <a:solidFill>
                  <a:schemeClr val="hlink"/>
                </a:solidFill>
                <a:hlinkClick r:id="rId3"/>
              </a:rPr>
              <a:t>https://git-school.github.io/visualizing-git/#free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commit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commit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branch dev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commit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checkout dev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commit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commit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branch feature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checkout feature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commit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commit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checkout dev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merge feature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checkout master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800"/>
              <a:t>Git merge dev</a:t>
            </a: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8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606" name="Google Shape;606;p62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48 / 67</a:t>
            </a:r>
            <a:endParaRPr sz="1500"/>
          </a:p>
        </p:txBody>
      </p:sp>
      <p:pic>
        <p:nvPicPr>
          <p:cNvPr id="607" name="Google Shape;607;p6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54825" y="1562425"/>
            <a:ext cx="4893201" cy="2292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Google Shape;612;p6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Easy branching and merging</a:t>
            </a:r>
            <a:endParaRPr sz="1200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3" name="Google Shape;613;p6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New feature development or bugfix in isolation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Frequent code check-ins with synchronous merged work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Easy to track changes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No last-minute conflict chaos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n-GB"/>
              <a:t>CI/CD pipeline practice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614" name="Google Shape;614;p63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49 / 67</a:t>
            </a:r>
            <a:endParaRPr sz="15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6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4: Summarize commands</a:t>
            </a:r>
            <a:endParaRPr/>
          </a:p>
        </p:txBody>
      </p:sp>
      <p:sp>
        <p:nvSpPr>
          <p:cNvPr id="620" name="Google Shape;620;p64"/>
          <p:cNvSpPr txBox="1">
            <a:spLocks noGrp="1"/>
          </p:cNvSpPr>
          <p:nvPr>
            <p:ph type="body" idx="1"/>
          </p:nvPr>
        </p:nvSpPr>
        <p:spPr>
          <a:xfrm>
            <a:off x="506800" y="1152475"/>
            <a:ext cx="8199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git branch &lt;branch_name&gt;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git commit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git checkout &lt;branch&gt;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-GB"/>
              <a:t>git merge &lt;branch&gt;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621" name="Google Shape;621;p64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50 / 67</a:t>
            </a:r>
            <a:endParaRPr sz="15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p6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5: Collaboration</a:t>
            </a:r>
            <a:endParaRPr/>
          </a:p>
        </p:txBody>
      </p:sp>
      <p:sp>
        <p:nvSpPr>
          <p:cNvPr id="627" name="Google Shape;627;p6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628" name="Google Shape;628;p65"/>
          <p:cNvSpPr/>
          <p:nvPr/>
        </p:nvSpPr>
        <p:spPr>
          <a:xfrm>
            <a:off x="473863" y="2120250"/>
            <a:ext cx="1644000" cy="903000"/>
          </a:xfrm>
          <a:prstGeom prst="homePlate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434343"/>
                </a:solidFill>
              </a:rPr>
              <a:t>Module 1: Introduction to Git</a:t>
            </a:r>
            <a:endParaRPr sz="1200" b="1"/>
          </a:p>
        </p:txBody>
      </p:sp>
      <p:sp>
        <p:nvSpPr>
          <p:cNvPr id="629" name="Google Shape;629;p65"/>
          <p:cNvSpPr/>
          <p:nvPr/>
        </p:nvSpPr>
        <p:spPr>
          <a:xfrm>
            <a:off x="1619669" y="2120250"/>
            <a:ext cx="21033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rgbClr val="434343"/>
                </a:solidFill>
              </a:rPr>
              <a:t>Module 2: Install and Initialize git repo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/>
          </a:p>
        </p:txBody>
      </p:sp>
      <p:sp>
        <p:nvSpPr>
          <p:cNvPr id="630" name="Google Shape;630;p65"/>
          <p:cNvSpPr/>
          <p:nvPr/>
        </p:nvSpPr>
        <p:spPr>
          <a:xfrm>
            <a:off x="3220941" y="2120250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434343"/>
                </a:solidFill>
              </a:rPr>
              <a:t>Module 3: Work locally with git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434343"/>
              </a:solidFill>
            </a:endParaRPr>
          </a:p>
        </p:txBody>
      </p:sp>
      <p:sp>
        <p:nvSpPr>
          <p:cNvPr id="631" name="Google Shape;631;p65"/>
          <p:cNvSpPr/>
          <p:nvPr/>
        </p:nvSpPr>
        <p:spPr>
          <a:xfrm>
            <a:off x="4862774" y="2120250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434343"/>
                </a:solidFill>
              </a:rPr>
              <a:t>Module 4: Branching and Merging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434343"/>
              </a:solidFill>
            </a:endParaRPr>
          </a:p>
        </p:txBody>
      </p:sp>
      <p:sp>
        <p:nvSpPr>
          <p:cNvPr id="632" name="Google Shape;632;p65"/>
          <p:cNvSpPr/>
          <p:nvPr/>
        </p:nvSpPr>
        <p:spPr>
          <a:xfrm>
            <a:off x="6497241" y="2120250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4125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FFFFFF"/>
                </a:solidFill>
              </a:rPr>
              <a:t>Module 5: Collaboration</a:t>
            </a:r>
            <a:endParaRPr sz="1200" b="1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FFFFFF"/>
              </a:solidFill>
            </a:endParaRPr>
          </a:p>
        </p:txBody>
      </p:sp>
      <p:sp>
        <p:nvSpPr>
          <p:cNvPr id="633" name="Google Shape;633;p65"/>
          <p:cNvSpPr/>
          <p:nvPr/>
        </p:nvSpPr>
        <p:spPr>
          <a:xfrm>
            <a:off x="6537550" y="3158725"/>
            <a:ext cx="2043600" cy="12945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❏"/>
            </a:pPr>
            <a:r>
              <a:rPr lang="en-GB" sz="1200" b="1">
                <a:solidFill>
                  <a:srgbClr val="FFFFFF"/>
                </a:solidFill>
              </a:rPr>
              <a:t>What is a Remote?</a:t>
            </a:r>
            <a:endParaRPr sz="1200" b="1">
              <a:solidFill>
                <a:srgbClr val="FFFFFF"/>
              </a:solidFill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❏"/>
            </a:pPr>
            <a:r>
              <a:rPr lang="en-GB" sz="1200" b="1">
                <a:solidFill>
                  <a:srgbClr val="FFFFFF"/>
                </a:solidFill>
              </a:rPr>
              <a:t>Clone a Remote</a:t>
            </a:r>
            <a:endParaRPr sz="1200" b="1">
              <a:solidFill>
                <a:srgbClr val="FFFFFF"/>
              </a:solidFill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❏"/>
            </a:pPr>
            <a:r>
              <a:rPr lang="en-GB" sz="1200" b="1">
                <a:solidFill>
                  <a:srgbClr val="FFFFFF"/>
                </a:solidFill>
              </a:rPr>
              <a:t>Make local commits</a:t>
            </a:r>
            <a:endParaRPr sz="1200" b="1">
              <a:solidFill>
                <a:srgbClr val="FFFFFF"/>
              </a:solidFill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❏"/>
            </a:pPr>
            <a:r>
              <a:rPr lang="en-GB" sz="1200" b="1">
                <a:solidFill>
                  <a:srgbClr val="FFFFFF"/>
                </a:solidFill>
              </a:rPr>
              <a:t>Push to a Remote</a:t>
            </a:r>
            <a:endParaRPr sz="1200" b="1">
              <a:solidFill>
                <a:srgbClr val="FFFFFF"/>
              </a:solidFill>
            </a:endParaRPr>
          </a:p>
        </p:txBody>
      </p:sp>
      <p:sp>
        <p:nvSpPr>
          <p:cNvPr id="634" name="Google Shape;634;p65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51 / 67</a:t>
            </a:r>
            <a:endParaRPr sz="150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Google Shape;639;p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5: Collaboration</a:t>
            </a:r>
            <a:endParaRPr/>
          </a:p>
        </p:txBody>
      </p:sp>
      <p:sp>
        <p:nvSpPr>
          <p:cNvPr id="640" name="Google Shape;640;p6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641" name="Google Shape;641;p66"/>
          <p:cNvSpPr/>
          <p:nvPr/>
        </p:nvSpPr>
        <p:spPr>
          <a:xfrm>
            <a:off x="473863" y="2120250"/>
            <a:ext cx="1644000" cy="903000"/>
          </a:xfrm>
          <a:prstGeom prst="homePlate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434343"/>
                </a:solidFill>
              </a:rPr>
              <a:t>Module 1: Introduction to Git</a:t>
            </a:r>
            <a:endParaRPr sz="1200" b="1"/>
          </a:p>
        </p:txBody>
      </p:sp>
      <p:sp>
        <p:nvSpPr>
          <p:cNvPr id="642" name="Google Shape;642;p66"/>
          <p:cNvSpPr/>
          <p:nvPr/>
        </p:nvSpPr>
        <p:spPr>
          <a:xfrm>
            <a:off x="1619669" y="2120250"/>
            <a:ext cx="21033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rgbClr val="434343"/>
                </a:solidFill>
              </a:rPr>
              <a:t>Module 2: Install and Initialize git repo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/>
          </a:p>
        </p:txBody>
      </p:sp>
      <p:sp>
        <p:nvSpPr>
          <p:cNvPr id="643" name="Google Shape;643;p66"/>
          <p:cNvSpPr/>
          <p:nvPr/>
        </p:nvSpPr>
        <p:spPr>
          <a:xfrm>
            <a:off x="3220941" y="2120250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434343"/>
                </a:solidFill>
              </a:rPr>
              <a:t>Module 3: Work locally with git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434343"/>
              </a:solidFill>
            </a:endParaRPr>
          </a:p>
        </p:txBody>
      </p:sp>
      <p:sp>
        <p:nvSpPr>
          <p:cNvPr id="644" name="Google Shape;644;p66"/>
          <p:cNvSpPr/>
          <p:nvPr/>
        </p:nvSpPr>
        <p:spPr>
          <a:xfrm>
            <a:off x="4862774" y="2120250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434343"/>
                </a:solidFill>
              </a:rPr>
              <a:t>Module 4: Branching and Merging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434343"/>
              </a:solidFill>
            </a:endParaRPr>
          </a:p>
        </p:txBody>
      </p:sp>
      <p:sp>
        <p:nvSpPr>
          <p:cNvPr id="645" name="Google Shape;645;p66"/>
          <p:cNvSpPr/>
          <p:nvPr/>
        </p:nvSpPr>
        <p:spPr>
          <a:xfrm>
            <a:off x="6497241" y="2120250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4125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rgbClr val="FFFFFF"/>
                </a:solidFill>
              </a:rPr>
              <a:t>Module 5: Collaboration</a:t>
            </a:r>
            <a:endParaRPr sz="1200" b="1">
              <a:solidFill>
                <a:srgbClr val="FFFFFF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FFFFFF"/>
              </a:solidFill>
            </a:endParaRPr>
          </a:p>
        </p:txBody>
      </p:sp>
      <p:sp>
        <p:nvSpPr>
          <p:cNvPr id="646" name="Google Shape;646;p66"/>
          <p:cNvSpPr/>
          <p:nvPr/>
        </p:nvSpPr>
        <p:spPr>
          <a:xfrm>
            <a:off x="6537550" y="3092100"/>
            <a:ext cx="2043600" cy="14124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❏"/>
            </a:pPr>
            <a:r>
              <a:rPr lang="en-GB" sz="1200" b="1">
                <a:solidFill>
                  <a:srgbClr val="FFFFFF"/>
                </a:solidFill>
              </a:rPr>
              <a:t>What is a Remote?</a:t>
            </a:r>
            <a:endParaRPr sz="1200" b="1">
              <a:solidFill>
                <a:srgbClr val="FFFFFF"/>
              </a:solidFill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❏"/>
            </a:pPr>
            <a:r>
              <a:rPr lang="en-GB" sz="1200" b="1">
                <a:solidFill>
                  <a:srgbClr val="FFFFFF"/>
                </a:solidFill>
              </a:rPr>
              <a:t>Clone a Remote repo</a:t>
            </a:r>
            <a:endParaRPr sz="1200" b="1">
              <a:solidFill>
                <a:srgbClr val="FFFFFF"/>
              </a:solidFill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❏"/>
            </a:pPr>
            <a:r>
              <a:rPr lang="en-GB" sz="1200" b="1">
                <a:solidFill>
                  <a:srgbClr val="FFFFFF"/>
                </a:solidFill>
              </a:rPr>
              <a:t>Make local commits</a:t>
            </a:r>
            <a:endParaRPr sz="1200" b="1">
              <a:solidFill>
                <a:srgbClr val="FFFFFF"/>
              </a:solidFill>
            </a:endParaRPr>
          </a:p>
          <a:p>
            <a:pPr marL="457200" marR="0" lvl="0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Char char="❏"/>
            </a:pPr>
            <a:r>
              <a:rPr lang="en-GB" sz="1200" b="1">
                <a:solidFill>
                  <a:srgbClr val="FFFFFF"/>
                </a:solidFill>
              </a:rPr>
              <a:t>Push to the Remote</a:t>
            </a:r>
            <a:endParaRPr sz="1200" b="1">
              <a:solidFill>
                <a:srgbClr val="FFFFFF"/>
              </a:solidFill>
            </a:endParaRPr>
          </a:p>
        </p:txBody>
      </p:sp>
      <p:sp>
        <p:nvSpPr>
          <p:cNvPr id="647" name="Google Shape;647;p66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52 / 67</a:t>
            </a:r>
            <a:endParaRPr sz="150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p6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5.1: What is a Remote?</a:t>
            </a:r>
            <a:endParaRPr/>
          </a:p>
        </p:txBody>
      </p:sp>
      <p:sp>
        <p:nvSpPr>
          <p:cNvPr id="653" name="Google Shape;653;p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</a:rPr>
              <a:t>Module 1: Introduction to Git</a:t>
            </a:r>
            <a:endParaRPr sz="14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654" name="Google Shape;654;p67"/>
          <p:cNvSpPr/>
          <p:nvPr/>
        </p:nvSpPr>
        <p:spPr>
          <a:xfrm>
            <a:off x="3861150" y="1588950"/>
            <a:ext cx="14958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Module 5: Collaboration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655" name="Google Shape;655;p67"/>
          <p:cNvSpPr/>
          <p:nvPr/>
        </p:nvSpPr>
        <p:spPr>
          <a:xfrm>
            <a:off x="86315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What is a Remote?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656" name="Google Shape;656;p67"/>
          <p:cNvSpPr/>
          <p:nvPr/>
        </p:nvSpPr>
        <p:spPr>
          <a:xfrm>
            <a:off x="2717563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Clone a Remote repo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657" name="Google Shape;657;p67"/>
          <p:cNvSpPr/>
          <p:nvPr/>
        </p:nvSpPr>
        <p:spPr>
          <a:xfrm>
            <a:off x="6426425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Push to the Remote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658" name="Google Shape;658;p67"/>
          <p:cNvCxnSpPr>
            <a:stCxn id="654" idx="2"/>
            <a:endCxn id="655" idx="0"/>
          </p:cNvCxnSpPr>
          <p:nvPr/>
        </p:nvCxnSpPr>
        <p:spPr>
          <a:xfrm flipH="1">
            <a:off x="1573950" y="2571750"/>
            <a:ext cx="30351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59" name="Google Shape;659;p67"/>
          <p:cNvCxnSpPr>
            <a:stCxn id="654" idx="2"/>
            <a:endCxn id="656" idx="0"/>
          </p:cNvCxnSpPr>
          <p:nvPr/>
        </p:nvCxnSpPr>
        <p:spPr>
          <a:xfrm flipH="1">
            <a:off x="3428550" y="2571750"/>
            <a:ext cx="11805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60" name="Google Shape;660;p67"/>
          <p:cNvCxnSpPr>
            <a:stCxn id="654" idx="2"/>
            <a:endCxn id="657" idx="0"/>
          </p:cNvCxnSpPr>
          <p:nvPr/>
        </p:nvCxnSpPr>
        <p:spPr>
          <a:xfrm>
            <a:off x="4609050" y="2571750"/>
            <a:ext cx="25281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61" name="Google Shape;661;p67"/>
          <p:cNvSpPr/>
          <p:nvPr/>
        </p:nvSpPr>
        <p:spPr>
          <a:xfrm>
            <a:off x="4572000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Make local commits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662" name="Google Shape;662;p67"/>
          <p:cNvCxnSpPr>
            <a:stCxn id="654" idx="2"/>
            <a:endCxn id="661" idx="0"/>
          </p:cNvCxnSpPr>
          <p:nvPr/>
        </p:nvCxnSpPr>
        <p:spPr>
          <a:xfrm>
            <a:off x="4609050" y="2571750"/>
            <a:ext cx="6738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63" name="Google Shape;663;p67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53 / 67</a:t>
            </a:r>
            <a:endParaRPr sz="150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p6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5.2: Clone a Remote Repo</a:t>
            </a:r>
            <a:endParaRPr/>
          </a:p>
        </p:txBody>
      </p:sp>
      <p:sp>
        <p:nvSpPr>
          <p:cNvPr id="669" name="Google Shape;669;p6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</a:rPr>
              <a:t>Module 1: Introduction to Git</a:t>
            </a:r>
            <a:endParaRPr sz="14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670" name="Google Shape;670;p68"/>
          <p:cNvSpPr/>
          <p:nvPr/>
        </p:nvSpPr>
        <p:spPr>
          <a:xfrm>
            <a:off x="3861150" y="1588950"/>
            <a:ext cx="14958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Module 5: Collaboration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671" name="Google Shape;671;p68"/>
          <p:cNvSpPr/>
          <p:nvPr/>
        </p:nvSpPr>
        <p:spPr>
          <a:xfrm>
            <a:off x="86315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What is a Remote?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672" name="Google Shape;672;p68"/>
          <p:cNvSpPr/>
          <p:nvPr/>
        </p:nvSpPr>
        <p:spPr>
          <a:xfrm>
            <a:off x="2717563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Clone a Remote repo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673" name="Google Shape;673;p68"/>
          <p:cNvSpPr/>
          <p:nvPr/>
        </p:nvSpPr>
        <p:spPr>
          <a:xfrm>
            <a:off x="6426425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Push to the Remote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674" name="Google Shape;674;p68"/>
          <p:cNvCxnSpPr>
            <a:stCxn id="670" idx="2"/>
            <a:endCxn id="671" idx="0"/>
          </p:cNvCxnSpPr>
          <p:nvPr/>
        </p:nvCxnSpPr>
        <p:spPr>
          <a:xfrm flipH="1">
            <a:off x="1573950" y="2571750"/>
            <a:ext cx="30351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75" name="Google Shape;675;p68"/>
          <p:cNvCxnSpPr>
            <a:stCxn id="670" idx="2"/>
            <a:endCxn id="672" idx="0"/>
          </p:cNvCxnSpPr>
          <p:nvPr/>
        </p:nvCxnSpPr>
        <p:spPr>
          <a:xfrm flipH="1">
            <a:off x="3428550" y="2571750"/>
            <a:ext cx="11805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76" name="Google Shape;676;p68"/>
          <p:cNvCxnSpPr>
            <a:stCxn id="670" idx="2"/>
            <a:endCxn id="673" idx="0"/>
          </p:cNvCxnSpPr>
          <p:nvPr/>
        </p:nvCxnSpPr>
        <p:spPr>
          <a:xfrm>
            <a:off x="4609050" y="2571750"/>
            <a:ext cx="25281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77" name="Google Shape;677;p68"/>
          <p:cNvSpPr/>
          <p:nvPr/>
        </p:nvSpPr>
        <p:spPr>
          <a:xfrm>
            <a:off x="4572000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Make local commits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678" name="Google Shape;678;p68"/>
          <p:cNvCxnSpPr>
            <a:stCxn id="670" idx="2"/>
            <a:endCxn id="677" idx="0"/>
          </p:cNvCxnSpPr>
          <p:nvPr/>
        </p:nvCxnSpPr>
        <p:spPr>
          <a:xfrm>
            <a:off x="4609050" y="2571750"/>
            <a:ext cx="6738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79" name="Google Shape;679;p68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54 / 67</a:t>
            </a:r>
            <a:endParaRPr sz="150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Google Shape;684;p6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5.3: Make local commits</a:t>
            </a:r>
            <a:endParaRPr/>
          </a:p>
        </p:txBody>
      </p:sp>
      <p:sp>
        <p:nvSpPr>
          <p:cNvPr id="685" name="Google Shape;685;p6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</a:rPr>
              <a:t>Module 1: Introduction to Git</a:t>
            </a:r>
            <a:endParaRPr sz="14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686" name="Google Shape;686;p69"/>
          <p:cNvSpPr/>
          <p:nvPr/>
        </p:nvSpPr>
        <p:spPr>
          <a:xfrm>
            <a:off x="3861150" y="1588950"/>
            <a:ext cx="14958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Module 5: Collaboration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687" name="Google Shape;687;p69"/>
          <p:cNvSpPr/>
          <p:nvPr/>
        </p:nvSpPr>
        <p:spPr>
          <a:xfrm>
            <a:off x="86315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What is a Remote?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688" name="Google Shape;688;p69"/>
          <p:cNvSpPr/>
          <p:nvPr/>
        </p:nvSpPr>
        <p:spPr>
          <a:xfrm>
            <a:off x="2717563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Clone a Remote repo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689" name="Google Shape;689;p69"/>
          <p:cNvSpPr/>
          <p:nvPr/>
        </p:nvSpPr>
        <p:spPr>
          <a:xfrm>
            <a:off x="6426425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Push to the Remote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690" name="Google Shape;690;p69"/>
          <p:cNvCxnSpPr>
            <a:stCxn id="686" idx="2"/>
            <a:endCxn id="687" idx="0"/>
          </p:cNvCxnSpPr>
          <p:nvPr/>
        </p:nvCxnSpPr>
        <p:spPr>
          <a:xfrm flipH="1">
            <a:off x="1573950" y="2571750"/>
            <a:ext cx="30351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91" name="Google Shape;691;p69"/>
          <p:cNvCxnSpPr>
            <a:stCxn id="686" idx="2"/>
            <a:endCxn id="688" idx="0"/>
          </p:cNvCxnSpPr>
          <p:nvPr/>
        </p:nvCxnSpPr>
        <p:spPr>
          <a:xfrm flipH="1">
            <a:off x="3428550" y="2571750"/>
            <a:ext cx="11805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692" name="Google Shape;692;p69"/>
          <p:cNvCxnSpPr>
            <a:stCxn id="686" idx="2"/>
            <a:endCxn id="689" idx="0"/>
          </p:cNvCxnSpPr>
          <p:nvPr/>
        </p:nvCxnSpPr>
        <p:spPr>
          <a:xfrm>
            <a:off x="4609050" y="2571750"/>
            <a:ext cx="25281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93" name="Google Shape;693;p69"/>
          <p:cNvSpPr/>
          <p:nvPr/>
        </p:nvSpPr>
        <p:spPr>
          <a:xfrm>
            <a:off x="4572000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Make local commits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694" name="Google Shape;694;p69"/>
          <p:cNvCxnSpPr>
            <a:stCxn id="686" idx="2"/>
            <a:endCxn id="693" idx="0"/>
          </p:cNvCxnSpPr>
          <p:nvPr/>
        </p:nvCxnSpPr>
        <p:spPr>
          <a:xfrm>
            <a:off x="4609050" y="2571750"/>
            <a:ext cx="6738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695" name="Google Shape;695;p69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55 / 67</a:t>
            </a:r>
            <a:endParaRPr sz="150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" name="Google Shape;700;p7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5.4: Push to the remote</a:t>
            </a:r>
            <a:endParaRPr/>
          </a:p>
        </p:txBody>
      </p:sp>
      <p:sp>
        <p:nvSpPr>
          <p:cNvPr id="701" name="Google Shape;701;p7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</a:rPr>
              <a:t>Module 1: Introduction to Git</a:t>
            </a:r>
            <a:endParaRPr sz="14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702" name="Google Shape;702;p70"/>
          <p:cNvSpPr/>
          <p:nvPr/>
        </p:nvSpPr>
        <p:spPr>
          <a:xfrm>
            <a:off x="3861150" y="1588950"/>
            <a:ext cx="14958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Module 5: Collaboration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703" name="Google Shape;703;p70"/>
          <p:cNvSpPr/>
          <p:nvPr/>
        </p:nvSpPr>
        <p:spPr>
          <a:xfrm>
            <a:off x="863150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What is a Remote?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704" name="Google Shape;704;p70"/>
          <p:cNvSpPr/>
          <p:nvPr/>
        </p:nvSpPr>
        <p:spPr>
          <a:xfrm>
            <a:off x="2717563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Clone a Remote repo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705" name="Google Shape;705;p70"/>
          <p:cNvSpPr/>
          <p:nvPr/>
        </p:nvSpPr>
        <p:spPr>
          <a:xfrm>
            <a:off x="6426425" y="3107600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CC412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Push to the Remote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706" name="Google Shape;706;p70"/>
          <p:cNvCxnSpPr>
            <a:stCxn id="702" idx="2"/>
            <a:endCxn id="703" idx="0"/>
          </p:cNvCxnSpPr>
          <p:nvPr/>
        </p:nvCxnSpPr>
        <p:spPr>
          <a:xfrm flipH="1">
            <a:off x="1573950" y="2571750"/>
            <a:ext cx="30351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07" name="Google Shape;707;p70"/>
          <p:cNvCxnSpPr>
            <a:stCxn id="702" idx="2"/>
            <a:endCxn id="704" idx="0"/>
          </p:cNvCxnSpPr>
          <p:nvPr/>
        </p:nvCxnSpPr>
        <p:spPr>
          <a:xfrm flipH="1">
            <a:off x="3428550" y="2571750"/>
            <a:ext cx="11805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08" name="Google Shape;708;p70"/>
          <p:cNvCxnSpPr>
            <a:stCxn id="702" idx="2"/>
            <a:endCxn id="705" idx="0"/>
          </p:cNvCxnSpPr>
          <p:nvPr/>
        </p:nvCxnSpPr>
        <p:spPr>
          <a:xfrm>
            <a:off x="4609050" y="2571750"/>
            <a:ext cx="2528100" cy="535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09" name="Google Shape;709;p70"/>
          <p:cNvSpPr/>
          <p:nvPr/>
        </p:nvSpPr>
        <p:spPr>
          <a:xfrm>
            <a:off x="4572000" y="3142975"/>
            <a:ext cx="1421700" cy="9828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lt1"/>
                </a:solidFill>
              </a:rPr>
              <a:t>Make local commits</a:t>
            </a:r>
            <a:endParaRPr b="1">
              <a:solidFill>
                <a:schemeClr val="lt1"/>
              </a:solidFill>
            </a:endParaRPr>
          </a:p>
        </p:txBody>
      </p:sp>
      <p:cxnSp>
        <p:nvCxnSpPr>
          <p:cNvPr id="710" name="Google Shape;710;p70"/>
          <p:cNvCxnSpPr>
            <a:stCxn id="702" idx="2"/>
            <a:endCxn id="709" idx="0"/>
          </p:cNvCxnSpPr>
          <p:nvPr/>
        </p:nvCxnSpPr>
        <p:spPr>
          <a:xfrm>
            <a:off x="4609050" y="2571750"/>
            <a:ext cx="673800" cy="571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11" name="Google Shape;711;p70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56 / 67</a:t>
            </a:r>
            <a:endParaRPr sz="150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p7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5.4: Push to the remote</a:t>
            </a:r>
            <a:endParaRPr/>
          </a:p>
        </p:txBody>
      </p:sp>
      <p:sp>
        <p:nvSpPr>
          <p:cNvPr id="717" name="Google Shape;717;p7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git push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git push projA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git push projA master_local:master</a:t>
            </a:r>
            <a:endParaRPr/>
          </a:p>
        </p:txBody>
      </p:sp>
      <p:sp>
        <p:nvSpPr>
          <p:cNvPr id="718" name="Google Shape;718;p71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57 / 67</a:t>
            </a:r>
            <a:endParaRPr sz="1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/>
          <p:nvPr/>
        </p:nvSpPr>
        <p:spPr>
          <a:xfrm>
            <a:off x="657300" y="500525"/>
            <a:ext cx="7829400" cy="2590800"/>
          </a:xfrm>
          <a:prstGeom prst="rect">
            <a:avLst/>
          </a:prstGeom>
          <a:noFill/>
          <a:ln w="9525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800" b="1">
                <a:solidFill>
                  <a:srgbClr val="0070C0"/>
                </a:solidFill>
              </a:rPr>
              <a:t>GITHUB</a:t>
            </a:r>
            <a:endParaRPr sz="800" b="1">
              <a:solidFill>
                <a:srgbClr val="0070C0"/>
              </a:solidFill>
            </a:endParaRPr>
          </a:p>
        </p:txBody>
      </p:sp>
      <p:sp>
        <p:nvSpPr>
          <p:cNvPr id="92" name="Google Shape;92;p18"/>
          <p:cNvSpPr/>
          <p:nvPr/>
        </p:nvSpPr>
        <p:spPr>
          <a:xfrm>
            <a:off x="657300" y="3187225"/>
            <a:ext cx="7829400" cy="1481700"/>
          </a:xfrm>
          <a:prstGeom prst="rect">
            <a:avLst/>
          </a:prstGeom>
          <a:noFill/>
          <a:ln w="9525" cap="flat" cmpd="sng">
            <a:solidFill>
              <a:srgbClr val="B6D7A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sz="800" b="1">
                <a:solidFill>
                  <a:srgbClr val="0070C0"/>
                </a:solidFill>
              </a:rPr>
              <a:t>LOCAL</a:t>
            </a:r>
            <a:endParaRPr sz="800" b="1">
              <a:solidFill>
                <a:srgbClr val="0070C0"/>
              </a:solidFill>
            </a:endParaRPr>
          </a:p>
        </p:txBody>
      </p:sp>
      <p:sp>
        <p:nvSpPr>
          <p:cNvPr id="93" name="Google Shape;93;p18"/>
          <p:cNvSpPr/>
          <p:nvPr/>
        </p:nvSpPr>
        <p:spPr>
          <a:xfrm>
            <a:off x="1362150" y="714925"/>
            <a:ext cx="2721900" cy="284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FFFFFF"/>
                </a:solidFill>
              </a:rPr>
              <a:t>UPSTREAM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94" name="Google Shape;94;p18"/>
          <p:cNvSpPr/>
          <p:nvPr/>
        </p:nvSpPr>
        <p:spPr>
          <a:xfrm>
            <a:off x="5498331" y="1036282"/>
            <a:ext cx="1836000" cy="2238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ORIGIN</a:t>
            </a:r>
            <a:endParaRPr b="1"/>
          </a:p>
        </p:txBody>
      </p:sp>
      <p:sp>
        <p:nvSpPr>
          <p:cNvPr id="95" name="Google Shape;95;p18"/>
          <p:cNvSpPr txBox="1"/>
          <p:nvPr/>
        </p:nvSpPr>
        <p:spPr>
          <a:xfrm>
            <a:off x="4016250" y="1280700"/>
            <a:ext cx="438000" cy="189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git</a:t>
            </a:r>
            <a:r>
              <a:rPr lang="en-GB" sz="11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sz="11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96" name="Google Shape;96;p18"/>
          <p:cNvCxnSpPr/>
          <p:nvPr/>
        </p:nvCxnSpPr>
        <p:spPr>
          <a:xfrm>
            <a:off x="6534899" y="1275970"/>
            <a:ext cx="5400" cy="1997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7" name="Google Shape;97;p18"/>
          <p:cNvSpPr/>
          <p:nvPr/>
        </p:nvSpPr>
        <p:spPr>
          <a:xfrm>
            <a:off x="2695650" y="3289550"/>
            <a:ext cx="4303800" cy="2238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rgbClr val="FFFFFF"/>
                </a:solidFill>
              </a:rPr>
              <a:t>Local Repo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98" name="Google Shape;98;p18"/>
          <p:cNvSpPr txBox="1"/>
          <p:nvPr/>
        </p:nvSpPr>
        <p:spPr>
          <a:xfrm>
            <a:off x="6630525" y="2176975"/>
            <a:ext cx="970800" cy="189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git clone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9" name="Google Shape;99;p18"/>
          <p:cNvSpPr/>
          <p:nvPr/>
        </p:nvSpPr>
        <p:spPr>
          <a:xfrm>
            <a:off x="4273954" y="4192908"/>
            <a:ext cx="1453500" cy="284400"/>
          </a:xfrm>
          <a:prstGeom prst="rect">
            <a:avLst/>
          </a:prstGeom>
          <a:solidFill>
            <a:srgbClr val="4A86E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</a:rPr>
              <a:t>New Branch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00" name="Google Shape;100;p18"/>
          <p:cNvSpPr txBox="1"/>
          <p:nvPr/>
        </p:nvSpPr>
        <p:spPr>
          <a:xfrm>
            <a:off x="5397725" y="3799875"/>
            <a:ext cx="2034900" cy="223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git checkout -b branch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1" name="Google Shape;101;p18"/>
          <p:cNvSpPr txBox="1"/>
          <p:nvPr/>
        </p:nvSpPr>
        <p:spPr>
          <a:xfrm>
            <a:off x="934900" y="1183538"/>
            <a:ext cx="2140200" cy="840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git remote add upstream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git fetch upstream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git checkout master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git rebase upstream/master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2" name="Google Shape;102;p18"/>
          <p:cNvSpPr txBox="1"/>
          <p:nvPr/>
        </p:nvSpPr>
        <p:spPr>
          <a:xfrm>
            <a:off x="3498300" y="3756025"/>
            <a:ext cx="1028100" cy="344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git commit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git add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3" name="Google Shape;103;p18"/>
          <p:cNvSpPr txBox="1"/>
          <p:nvPr/>
        </p:nvSpPr>
        <p:spPr>
          <a:xfrm>
            <a:off x="5116150" y="2140925"/>
            <a:ext cx="875100" cy="203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git push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4" name="Google Shape;104;p18"/>
          <p:cNvSpPr/>
          <p:nvPr/>
        </p:nvSpPr>
        <p:spPr>
          <a:xfrm rot="10800000" flipH="1">
            <a:off x="3258660" y="1001775"/>
            <a:ext cx="2241300" cy="320100"/>
          </a:xfrm>
          <a:prstGeom prst="bentArrow">
            <a:avLst>
              <a:gd name="adj1" fmla="val 30317"/>
              <a:gd name="adj2" fmla="val 45160"/>
              <a:gd name="adj3" fmla="val 25000"/>
              <a:gd name="adj4" fmla="val 4375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5" name="Google Shape;10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30524" y="2006509"/>
            <a:ext cx="1231304" cy="209517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8"/>
          <p:cNvSpPr txBox="1"/>
          <p:nvPr/>
        </p:nvSpPr>
        <p:spPr>
          <a:xfrm>
            <a:off x="4280200" y="532825"/>
            <a:ext cx="1962000" cy="203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Compare and create PR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07" name="Google Shape;107;p18"/>
          <p:cNvCxnSpPr/>
          <p:nvPr/>
        </p:nvCxnSpPr>
        <p:spPr>
          <a:xfrm rot="10800000" flipH="1">
            <a:off x="6009865" y="1246856"/>
            <a:ext cx="14100" cy="2042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08" name="Google Shape;108;p18"/>
          <p:cNvSpPr/>
          <p:nvPr/>
        </p:nvSpPr>
        <p:spPr>
          <a:xfrm flipH="1">
            <a:off x="4084000" y="697075"/>
            <a:ext cx="2354400" cy="320100"/>
          </a:xfrm>
          <a:prstGeom prst="bentArrow">
            <a:avLst>
              <a:gd name="adj1" fmla="val 30317"/>
              <a:gd name="adj2" fmla="val 45160"/>
              <a:gd name="adj3" fmla="val 25000"/>
              <a:gd name="adj4" fmla="val 4375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09" name="Google Shape;109;p18"/>
          <p:cNvCxnSpPr/>
          <p:nvPr/>
        </p:nvCxnSpPr>
        <p:spPr>
          <a:xfrm>
            <a:off x="5354958" y="3518920"/>
            <a:ext cx="2100" cy="668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0" name="Google Shape;110;p18"/>
          <p:cNvCxnSpPr/>
          <p:nvPr/>
        </p:nvCxnSpPr>
        <p:spPr>
          <a:xfrm rot="10800000">
            <a:off x="4581525" y="3513700"/>
            <a:ext cx="9600" cy="690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1" name="Google Shape;111;p18"/>
          <p:cNvCxnSpPr>
            <a:stCxn id="93" idx="1"/>
            <a:endCxn id="97" idx="1"/>
          </p:cNvCxnSpPr>
          <p:nvPr/>
        </p:nvCxnSpPr>
        <p:spPr>
          <a:xfrm>
            <a:off x="1362150" y="857125"/>
            <a:ext cx="1333500" cy="2544300"/>
          </a:xfrm>
          <a:prstGeom prst="curvedConnector3">
            <a:avLst>
              <a:gd name="adj1" fmla="val -42143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2" name="Google Shape;112;p18"/>
          <p:cNvCxnSpPr>
            <a:stCxn id="97" idx="1"/>
            <a:endCxn id="97" idx="1"/>
          </p:cNvCxnSpPr>
          <p:nvPr/>
        </p:nvCxnSpPr>
        <p:spPr>
          <a:xfrm>
            <a:off x="2695650" y="3401450"/>
            <a:ext cx="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3" name="Google Shape;113;p18"/>
          <p:cNvSpPr/>
          <p:nvPr/>
        </p:nvSpPr>
        <p:spPr>
          <a:xfrm>
            <a:off x="1019250" y="2276475"/>
            <a:ext cx="1296300" cy="284400"/>
          </a:xfrm>
          <a:prstGeom prst="diamond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/>
              <a:t>conflicts</a:t>
            </a:r>
            <a:endParaRPr sz="900"/>
          </a:p>
        </p:txBody>
      </p:sp>
      <p:cxnSp>
        <p:nvCxnSpPr>
          <p:cNvPr id="114" name="Google Shape;114;p18"/>
          <p:cNvCxnSpPr>
            <a:stCxn id="113" idx="2"/>
            <a:endCxn id="97" idx="1"/>
          </p:cNvCxnSpPr>
          <p:nvPr/>
        </p:nvCxnSpPr>
        <p:spPr>
          <a:xfrm rot="-5400000" flipH="1">
            <a:off x="1761150" y="2467125"/>
            <a:ext cx="840600" cy="1028100"/>
          </a:xfrm>
          <a:prstGeom prst="curvedConnector2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5" name="Google Shape;115;p18"/>
          <p:cNvSpPr txBox="1"/>
          <p:nvPr/>
        </p:nvSpPr>
        <p:spPr>
          <a:xfrm>
            <a:off x="2094088" y="2742038"/>
            <a:ext cx="1962000" cy="2034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D9D9D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git rebase --continue</a:t>
            </a:r>
            <a:endParaRPr sz="11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6" name="Google Shape;116;p18"/>
          <p:cNvSpPr/>
          <p:nvPr/>
        </p:nvSpPr>
        <p:spPr>
          <a:xfrm>
            <a:off x="2528813" y="2208338"/>
            <a:ext cx="1092525" cy="189600"/>
          </a:xfrm>
          <a:prstGeom prst="flowChartInputOutpu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/>
              <a:t>resolve</a:t>
            </a:r>
            <a:endParaRPr sz="1100"/>
          </a:p>
        </p:txBody>
      </p:sp>
      <p:cxnSp>
        <p:nvCxnSpPr>
          <p:cNvPr id="117" name="Google Shape;117;p18"/>
          <p:cNvCxnSpPr>
            <a:stCxn id="113" idx="0"/>
            <a:endCxn id="116" idx="2"/>
          </p:cNvCxnSpPr>
          <p:nvPr/>
        </p:nvCxnSpPr>
        <p:spPr>
          <a:xfrm>
            <a:off x="1667400" y="2276475"/>
            <a:ext cx="970800" cy="26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18" name="Google Shape;118;p18"/>
          <p:cNvSpPr txBox="1"/>
          <p:nvPr/>
        </p:nvSpPr>
        <p:spPr>
          <a:xfrm>
            <a:off x="2036525" y="2127375"/>
            <a:ext cx="492300" cy="1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Yes</a:t>
            </a:r>
            <a:endParaRPr sz="11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19" name="Google Shape;119;p18"/>
          <p:cNvCxnSpPr>
            <a:stCxn id="116" idx="4"/>
            <a:endCxn id="115" idx="0"/>
          </p:cNvCxnSpPr>
          <p:nvPr/>
        </p:nvCxnSpPr>
        <p:spPr>
          <a:xfrm>
            <a:off x="3075075" y="2397938"/>
            <a:ext cx="0" cy="344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0" name="Google Shape;120;p18"/>
          <p:cNvSpPr txBox="1"/>
          <p:nvPr/>
        </p:nvSpPr>
        <p:spPr>
          <a:xfrm>
            <a:off x="1275900" y="2573250"/>
            <a:ext cx="391500" cy="1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No</a:t>
            </a:r>
            <a:endParaRPr sz="11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21" name="Google Shape;121;p18"/>
          <p:cNvCxnSpPr/>
          <p:nvPr/>
        </p:nvCxnSpPr>
        <p:spPr>
          <a:xfrm>
            <a:off x="3075100" y="2945438"/>
            <a:ext cx="0" cy="344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2" name="Google Shape;122;p18"/>
          <p:cNvSpPr txBox="1"/>
          <p:nvPr/>
        </p:nvSpPr>
        <p:spPr>
          <a:xfrm>
            <a:off x="2771775" y="3518925"/>
            <a:ext cx="549600" cy="1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HEAD</a:t>
            </a:r>
            <a:endParaRPr sz="1100" b="1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123" name="Google Shape;123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54350" y="1270738"/>
            <a:ext cx="438101" cy="209525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18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6 / 67</a:t>
            </a:r>
            <a:endParaRPr sz="15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9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4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3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6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9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9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7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100"/>
                            </p:stCondLst>
                            <p:childTnLst>
                              <p:par>
                                <p:cTn id="8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Module 5: Collaboration Summary visualize</a:t>
            </a:r>
            <a:endParaRPr/>
          </a:p>
        </p:txBody>
      </p:sp>
      <p:sp>
        <p:nvSpPr>
          <p:cNvPr id="724" name="Google Shape;724;p7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lt1"/>
                </a:solidFill>
              </a:rPr>
              <a:t>Module 1: Introduction to Git</a:t>
            </a:r>
            <a:endParaRPr sz="1400" b="1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725" name="Google Shape;725;p72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58 / 67</a:t>
            </a:r>
            <a:endParaRPr sz="150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0" name="Google Shape;730;p73"/>
          <p:cNvGraphicFramePr/>
          <p:nvPr/>
        </p:nvGraphicFramePr>
        <p:xfrm>
          <a:off x="1025050" y="317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{D1EF2A56-31C6-40DF-A77B-5383D8E094AE}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97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REMOTE 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7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LOCAL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WORKING DIR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STAGING AREA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LOCAL REPO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5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50">
                          <a:solidFill>
                            <a:schemeClr val="dk1"/>
                          </a:solidFill>
                        </a:rPr>
                        <a:t>.</a:t>
                      </a:r>
                      <a:endParaRPr sz="105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5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31" name="Google Shape;731;p73"/>
          <p:cNvSpPr txBox="1"/>
          <p:nvPr/>
        </p:nvSpPr>
        <p:spPr>
          <a:xfrm>
            <a:off x="3347175" y="800425"/>
            <a:ext cx="1171500" cy="3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Courier New"/>
                <a:ea typeface="Courier New"/>
                <a:cs typeface="Courier New"/>
                <a:sym typeface="Courier New"/>
              </a:rPr>
              <a:t>git clone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732" name="Google Shape;732;p73"/>
          <p:cNvCxnSpPr/>
          <p:nvPr/>
        </p:nvCxnSpPr>
        <p:spPr>
          <a:xfrm flipH="1">
            <a:off x="4619175" y="736375"/>
            <a:ext cx="11100" cy="457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733" name="Google Shape;733;p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3013" y="4070963"/>
            <a:ext cx="986025" cy="28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4" name="Google Shape;734;p7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23013" y="3182075"/>
            <a:ext cx="986025" cy="57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5" name="Google Shape;735;p7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13607" y="2351538"/>
            <a:ext cx="1004831" cy="6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6" name="Google Shape;736;p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9100" y="4070963"/>
            <a:ext cx="986025" cy="28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7" name="Google Shape;737;p7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59100" y="3182075"/>
            <a:ext cx="986025" cy="57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8" name="Google Shape;738;p7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49694" y="2351538"/>
            <a:ext cx="1004831" cy="6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9" name="Google Shape;739;p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76050" y="4070975"/>
            <a:ext cx="986025" cy="28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0" name="Google Shape;740;p7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76050" y="3182088"/>
            <a:ext cx="986025" cy="57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1" name="Google Shape;741;p7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66644" y="2351550"/>
            <a:ext cx="1004831" cy="6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742" name="Google Shape;742;p73"/>
          <p:cNvSpPr/>
          <p:nvPr/>
        </p:nvSpPr>
        <p:spPr>
          <a:xfrm>
            <a:off x="1335100" y="249432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3" name="Google Shape;743;p73"/>
          <p:cNvSpPr/>
          <p:nvPr/>
        </p:nvSpPr>
        <p:spPr>
          <a:xfrm>
            <a:off x="1337875" y="330322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4" name="Google Shape;744;p73"/>
          <p:cNvSpPr/>
          <p:nvPr/>
        </p:nvSpPr>
        <p:spPr>
          <a:xfrm>
            <a:off x="1337875" y="404562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45" name="Google Shape;745;p73"/>
          <p:cNvCxnSpPr>
            <a:stCxn id="744" idx="0"/>
            <a:endCxn id="743" idx="4"/>
          </p:cNvCxnSpPr>
          <p:nvPr/>
        </p:nvCxnSpPr>
        <p:spPr>
          <a:xfrm rot="10800000">
            <a:off x="1432675" y="3492725"/>
            <a:ext cx="0" cy="552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46" name="Google Shape;746;p73"/>
          <p:cNvCxnSpPr>
            <a:endCxn id="742" idx="4"/>
          </p:cNvCxnSpPr>
          <p:nvPr/>
        </p:nvCxnSpPr>
        <p:spPr>
          <a:xfrm rot="10800000">
            <a:off x="1429900" y="2683925"/>
            <a:ext cx="5700" cy="619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47" name="Google Shape;747;p73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59 / 67</a:t>
            </a:r>
            <a:endParaRPr sz="150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2" name="Google Shape;752;p74"/>
          <p:cNvGraphicFramePr/>
          <p:nvPr/>
        </p:nvGraphicFramePr>
        <p:xfrm>
          <a:off x="1025050" y="317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{D1EF2A56-31C6-40DF-A77B-5383D8E094AE}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97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REMOTE 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7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LOCAL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WORKING DIR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STAGING AREA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LOCAL REPO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5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50">
                          <a:solidFill>
                            <a:schemeClr val="dk1"/>
                          </a:solidFill>
                        </a:rPr>
                        <a:t>.</a:t>
                      </a:r>
                      <a:endParaRPr sz="105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5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53" name="Google Shape;753;p74"/>
          <p:cNvSpPr txBox="1"/>
          <p:nvPr/>
        </p:nvSpPr>
        <p:spPr>
          <a:xfrm>
            <a:off x="3347175" y="800425"/>
            <a:ext cx="1171500" cy="3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Courier New"/>
                <a:ea typeface="Courier New"/>
                <a:cs typeface="Courier New"/>
                <a:sym typeface="Courier New"/>
              </a:rPr>
              <a:t>git clone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754" name="Google Shape;754;p74"/>
          <p:cNvCxnSpPr/>
          <p:nvPr/>
        </p:nvCxnSpPr>
        <p:spPr>
          <a:xfrm flipH="1">
            <a:off x="4619175" y="736375"/>
            <a:ext cx="11100" cy="457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755" name="Google Shape;755;p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3013" y="4070963"/>
            <a:ext cx="986025" cy="28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6" name="Google Shape;756;p7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23013" y="3182075"/>
            <a:ext cx="986025" cy="57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7" name="Google Shape;757;p7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13607" y="2351538"/>
            <a:ext cx="1004831" cy="6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8" name="Google Shape;758;p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9100" y="4070963"/>
            <a:ext cx="986025" cy="28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9" name="Google Shape;759;p7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59100" y="3182075"/>
            <a:ext cx="986025" cy="57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0" name="Google Shape;760;p7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49694" y="2351538"/>
            <a:ext cx="1004831" cy="6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761" name="Google Shape;761;p74"/>
          <p:cNvSpPr/>
          <p:nvPr/>
        </p:nvSpPr>
        <p:spPr>
          <a:xfrm>
            <a:off x="1291875" y="249432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2" name="Google Shape;762;p74"/>
          <p:cNvSpPr/>
          <p:nvPr/>
        </p:nvSpPr>
        <p:spPr>
          <a:xfrm>
            <a:off x="1294650" y="330322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3" name="Google Shape;763;p74"/>
          <p:cNvSpPr/>
          <p:nvPr/>
        </p:nvSpPr>
        <p:spPr>
          <a:xfrm>
            <a:off x="1294650" y="404562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64" name="Google Shape;764;p74"/>
          <p:cNvCxnSpPr>
            <a:stCxn id="763" idx="0"/>
            <a:endCxn id="762" idx="4"/>
          </p:cNvCxnSpPr>
          <p:nvPr/>
        </p:nvCxnSpPr>
        <p:spPr>
          <a:xfrm rot="10800000">
            <a:off x="1389450" y="3492725"/>
            <a:ext cx="0" cy="552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65" name="Google Shape;765;p74"/>
          <p:cNvCxnSpPr>
            <a:endCxn id="761" idx="4"/>
          </p:cNvCxnSpPr>
          <p:nvPr/>
        </p:nvCxnSpPr>
        <p:spPr>
          <a:xfrm rot="10800000">
            <a:off x="1386675" y="2683925"/>
            <a:ext cx="5700" cy="619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766" name="Google Shape;766;p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76050" y="4070975"/>
            <a:ext cx="986025" cy="28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7" name="Google Shape;767;p7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76050" y="3182088"/>
            <a:ext cx="986025" cy="57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8" name="Google Shape;768;p7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66644" y="2351550"/>
            <a:ext cx="1004831" cy="6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769" name="Google Shape;769;p74"/>
          <p:cNvSpPr/>
          <p:nvPr/>
        </p:nvSpPr>
        <p:spPr>
          <a:xfrm>
            <a:off x="3836738" y="252757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0" name="Google Shape;770;p74"/>
          <p:cNvSpPr/>
          <p:nvPr/>
        </p:nvSpPr>
        <p:spPr>
          <a:xfrm>
            <a:off x="3839513" y="333647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1" name="Google Shape;771;p74"/>
          <p:cNvSpPr/>
          <p:nvPr/>
        </p:nvSpPr>
        <p:spPr>
          <a:xfrm>
            <a:off x="3839513" y="407887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72" name="Google Shape;772;p74"/>
          <p:cNvCxnSpPr>
            <a:stCxn id="771" idx="0"/>
            <a:endCxn id="770" idx="4"/>
          </p:cNvCxnSpPr>
          <p:nvPr/>
        </p:nvCxnSpPr>
        <p:spPr>
          <a:xfrm rot="10800000">
            <a:off x="3934313" y="3525975"/>
            <a:ext cx="0" cy="552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73" name="Google Shape;773;p74"/>
          <p:cNvCxnSpPr>
            <a:endCxn id="769" idx="4"/>
          </p:cNvCxnSpPr>
          <p:nvPr/>
        </p:nvCxnSpPr>
        <p:spPr>
          <a:xfrm rot="10800000">
            <a:off x="3931538" y="2717175"/>
            <a:ext cx="5700" cy="619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774" name="Google Shape;774;p74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60 / 67</a:t>
            </a:r>
            <a:endParaRPr sz="150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9" name="Google Shape;779;p75"/>
          <p:cNvGraphicFramePr/>
          <p:nvPr/>
        </p:nvGraphicFramePr>
        <p:xfrm>
          <a:off x="1025050" y="3171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{D1EF2A56-31C6-40DF-A77B-5383D8E094AE}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97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REMOTE 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7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LOCAL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WORKING DIR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STAGING AREA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LOCAL REPO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57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050">
                          <a:solidFill>
                            <a:schemeClr val="dk1"/>
                          </a:solidFill>
                        </a:rPr>
                        <a:t>.</a:t>
                      </a:r>
                      <a:endParaRPr sz="105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5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80" name="Google Shape;780;p75"/>
          <p:cNvSpPr txBox="1"/>
          <p:nvPr/>
        </p:nvSpPr>
        <p:spPr>
          <a:xfrm>
            <a:off x="3347175" y="800425"/>
            <a:ext cx="1171500" cy="3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Courier New"/>
                <a:ea typeface="Courier New"/>
                <a:cs typeface="Courier New"/>
                <a:sym typeface="Courier New"/>
              </a:rPr>
              <a:t>git clone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781" name="Google Shape;781;p75"/>
          <p:cNvCxnSpPr/>
          <p:nvPr/>
        </p:nvCxnSpPr>
        <p:spPr>
          <a:xfrm flipH="1">
            <a:off x="4619175" y="736375"/>
            <a:ext cx="11100" cy="457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782" name="Google Shape;782;p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3013" y="4070963"/>
            <a:ext cx="986025" cy="28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3" name="Google Shape;783;p7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23013" y="3182075"/>
            <a:ext cx="986025" cy="57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4" name="Google Shape;784;p7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13607" y="2351538"/>
            <a:ext cx="1004831" cy="6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5" name="Google Shape;785;p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9100" y="4070963"/>
            <a:ext cx="986025" cy="28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6" name="Google Shape;786;p7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59100" y="3182075"/>
            <a:ext cx="986025" cy="57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7" name="Google Shape;787;p7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49694" y="2351538"/>
            <a:ext cx="1004831" cy="6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788" name="Google Shape;788;p75"/>
          <p:cNvSpPr/>
          <p:nvPr/>
        </p:nvSpPr>
        <p:spPr>
          <a:xfrm>
            <a:off x="1291875" y="249432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9" name="Google Shape;789;p75"/>
          <p:cNvSpPr/>
          <p:nvPr/>
        </p:nvSpPr>
        <p:spPr>
          <a:xfrm>
            <a:off x="1294650" y="330322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0" name="Google Shape;790;p75"/>
          <p:cNvSpPr/>
          <p:nvPr/>
        </p:nvSpPr>
        <p:spPr>
          <a:xfrm>
            <a:off x="1294650" y="404562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91" name="Google Shape;791;p75"/>
          <p:cNvCxnSpPr>
            <a:stCxn id="790" idx="0"/>
            <a:endCxn id="789" idx="4"/>
          </p:cNvCxnSpPr>
          <p:nvPr/>
        </p:nvCxnSpPr>
        <p:spPr>
          <a:xfrm rot="10800000">
            <a:off x="1389450" y="3492725"/>
            <a:ext cx="0" cy="552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92" name="Google Shape;792;p75"/>
          <p:cNvCxnSpPr>
            <a:endCxn id="788" idx="4"/>
          </p:cNvCxnSpPr>
          <p:nvPr/>
        </p:nvCxnSpPr>
        <p:spPr>
          <a:xfrm rot="10800000">
            <a:off x="1386675" y="2683925"/>
            <a:ext cx="5700" cy="619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793" name="Google Shape;793;p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76050" y="4070975"/>
            <a:ext cx="986025" cy="28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4" name="Google Shape;794;p7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76050" y="3182088"/>
            <a:ext cx="986025" cy="57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5" name="Google Shape;795;p7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66644" y="2351550"/>
            <a:ext cx="1004831" cy="6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796" name="Google Shape;796;p75"/>
          <p:cNvSpPr/>
          <p:nvPr/>
        </p:nvSpPr>
        <p:spPr>
          <a:xfrm>
            <a:off x="3836738" y="252757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7" name="Google Shape;797;p75"/>
          <p:cNvSpPr/>
          <p:nvPr/>
        </p:nvSpPr>
        <p:spPr>
          <a:xfrm>
            <a:off x="3839513" y="333647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8" name="Google Shape;798;p75"/>
          <p:cNvSpPr/>
          <p:nvPr/>
        </p:nvSpPr>
        <p:spPr>
          <a:xfrm>
            <a:off x="3839513" y="407887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99" name="Google Shape;799;p75"/>
          <p:cNvCxnSpPr>
            <a:stCxn id="798" idx="0"/>
            <a:endCxn id="797" idx="4"/>
          </p:cNvCxnSpPr>
          <p:nvPr/>
        </p:nvCxnSpPr>
        <p:spPr>
          <a:xfrm rot="10800000">
            <a:off x="3934313" y="3525975"/>
            <a:ext cx="0" cy="552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00" name="Google Shape;800;p75"/>
          <p:cNvCxnSpPr>
            <a:endCxn id="796" idx="4"/>
          </p:cNvCxnSpPr>
          <p:nvPr/>
        </p:nvCxnSpPr>
        <p:spPr>
          <a:xfrm rot="10800000">
            <a:off x="3931538" y="2717175"/>
            <a:ext cx="5700" cy="619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01" name="Google Shape;801;p75"/>
          <p:cNvSpPr/>
          <p:nvPr/>
        </p:nvSpPr>
        <p:spPr>
          <a:xfrm>
            <a:off x="6384388" y="252757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2" name="Google Shape;802;p75"/>
          <p:cNvSpPr/>
          <p:nvPr/>
        </p:nvSpPr>
        <p:spPr>
          <a:xfrm>
            <a:off x="6387163" y="333647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3" name="Google Shape;803;p75"/>
          <p:cNvSpPr/>
          <p:nvPr/>
        </p:nvSpPr>
        <p:spPr>
          <a:xfrm>
            <a:off x="6387163" y="407887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04" name="Google Shape;804;p75"/>
          <p:cNvCxnSpPr>
            <a:stCxn id="803" idx="0"/>
            <a:endCxn id="802" idx="4"/>
          </p:cNvCxnSpPr>
          <p:nvPr/>
        </p:nvCxnSpPr>
        <p:spPr>
          <a:xfrm rot="10800000">
            <a:off x="6481963" y="3525975"/>
            <a:ext cx="0" cy="552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05" name="Google Shape;805;p75"/>
          <p:cNvCxnSpPr>
            <a:endCxn id="801" idx="4"/>
          </p:cNvCxnSpPr>
          <p:nvPr/>
        </p:nvCxnSpPr>
        <p:spPr>
          <a:xfrm rot="10800000">
            <a:off x="6479188" y="2717175"/>
            <a:ext cx="5700" cy="619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06" name="Google Shape;806;p75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61 / 67</a:t>
            </a:r>
            <a:endParaRPr sz="150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1" name="Google Shape;811;p76"/>
          <p:cNvGraphicFramePr/>
          <p:nvPr/>
        </p:nvGraphicFramePr>
        <p:xfrm>
          <a:off x="3118038" y="3281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{D1EF2A56-31C6-40DF-A77B-5383D8E094AE}</a:tableStyleId>
              </a:tblPr>
              <a:tblGrid>
                <a:gridCol w="341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3454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>
                          <a:solidFill>
                            <a:schemeClr val="dk1"/>
                          </a:solidFill>
                        </a:rPr>
                        <a:t>REMOTE 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7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LOCAL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CE5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6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LOCAL REPO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08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>
                          <a:solidFill>
                            <a:schemeClr val="dk1"/>
                          </a:solidFill>
                        </a:rPr>
                        <a:t>.</a:t>
                      </a:r>
                      <a:endParaRPr sz="105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50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12" name="Google Shape;812;p76"/>
          <p:cNvSpPr txBox="1"/>
          <p:nvPr/>
        </p:nvSpPr>
        <p:spPr>
          <a:xfrm>
            <a:off x="3118050" y="1777050"/>
            <a:ext cx="1167000" cy="3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Courier New"/>
                <a:ea typeface="Courier New"/>
                <a:cs typeface="Courier New"/>
                <a:sym typeface="Courier New"/>
              </a:rPr>
              <a:t>git clone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813" name="Google Shape;813;p76"/>
          <p:cNvCxnSpPr/>
          <p:nvPr/>
        </p:nvCxnSpPr>
        <p:spPr>
          <a:xfrm>
            <a:off x="4465675" y="1675875"/>
            <a:ext cx="0" cy="446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814" name="Google Shape;814;p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5975" y="4365400"/>
            <a:ext cx="986025" cy="28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5" name="Google Shape;815;p7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85975" y="3675963"/>
            <a:ext cx="986025" cy="57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16" name="Google Shape;816;p7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76569" y="2966350"/>
            <a:ext cx="1004831" cy="6192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17" name="Google Shape;817;p76"/>
          <p:cNvCxnSpPr/>
          <p:nvPr/>
        </p:nvCxnSpPr>
        <p:spPr>
          <a:xfrm rot="10800000">
            <a:off x="5241825" y="1663350"/>
            <a:ext cx="2100" cy="411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18" name="Google Shape;818;p76"/>
          <p:cNvSpPr txBox="1"/>
          <p:nvPr/>
        </p:nvSpPr>
        <p:spPr>
          <a:xfrm>
            <a:off x="5411275" y="1746825"/>
            <a:ext cx="1095900" cy="3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latin typeface="Courier New"/>
                <a:ea typeface="Courier New"/>
                <a:cs typeface="Courier New"/>
                <a:sym typeface="Courier New"/>
              </a:rPr>
              <a:t>git push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19" name="Google Shape;819;p76"/>
          <p:cNvSpPr/>
          <p:nvPr/>
        </p:nvSpPr>
        <p:spPr>
          <a:xfrm>
            <a:off x="4729075" y="666750"/>
            <a:ext cx="189600" cy="1398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0" name="Google Shape;820;p76"/>
          <p:cNvSpPr/>
          <p:nvPr/>
        </p:nvSpPr>
        <p:spPr>
          <a:xfrm>
            <a:off x="4729000" y="1026244"/>
            <a:ext cx="189600" cy="1398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1" name="Google Shape;821;p76"/>
          <p:cNvSpPr/>
          <p:nvPr/>
        </p:nvSpPr>
        <p:spPr>
          <a:xfrm>
            <a:off x="4729075" y="1385737"/>
            <a:ext cx="189600" cy="1398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22" name="Google Shape;822;p76"/>
          <p:cNvCxnSpPr>
            <a:stCxn id="821" idx="0"/>
            <a:endCxn id="820" idx="4"/>
          </p:cNvCxnSpPr>
          <p:nvPr/>
        </p:nvCxnSpPr>
        <p:spPr>
          <a:xfrm rot="10800000">
            <a:off x="4823875" y="1166137"/>
            <a:ext cx="0" cy="219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23" name="Google Shape;823;p76"/>
          <p:cNvCxnSpPr>
            <a:stCxn id="820" idx="0"/>
          </p:cNvCxnSpPr>
          <p:nvPr/>
        </p:nvCxnSpPr>
        <p:spPr>
          <a:xfrm rot="10800000">
            <a:off x="4819600" y="806644"/>
            <a:ext cx="4200" cy="219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24" name="Google Shape;824;p76"/>
          <p:cNvSpPr/>
          <p:nvPr/>
        </p:nvSpPr>
        <p:spPr>
          <a:xfrm>
            <a:off x="4166338" y="309347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5" name="Google Shape;825;p76"/>
          <p:cNvSpPr/>
          <p:nvPr/>
        </p:nvSpPr>
        <p:spPr>
          <a:xfrm>
            <a:off x="4166263" y="375277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6" name="Google Shape;826;p76"/>
          <p:cNvSpPr/>
          <p:nvPr/>
        </p:nvSpPr>
        <p:spPr>
          <a:xfrm>
            <a:off x="4166338" y="4412075"/>
            <a:ext cx="189600" cy="1896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827" name="Google Shape;827;p76"/>
          <p:cNvCxnSpPr>
            <a:stCxn id="826" idx="0"/>
            <a:endCxn id="825" idx="4"/>
          </p:cNvCxnSpPr>
          <p:nvPr/>
        </p:nvCxnSpPr>
        <p:spPr>
          <a:xfrm rot="10800000">
            <a:off x="4261138" y="3942275"/>
            <a:ext cx="0" cy="469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28" name="Google Shape;828;p76"/>
          <p:cNvCxnSpPr>
            <a:stCxn id="825" idx="0"/>
            <a:endCxn id="824" idx="4"/>
          </p:cNvCxnSpPr>
          <p:nvPr/>
        </p:nvCxnSpPr>
        <p:spPr>
          <a:xfrm rot="10800000">
            <a:off x="4261063" y="3282975"/>
            <a:ext cx="0" cy="469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829" name="Google Shape;829;p76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62 / 67</a:t>
            </a:r>
            <a:endParaRPr sz="150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Google Shape;834;p7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Real-time Open-source contribution </a:t>
            </a:r>
            <a:endParaRPr/>
          </a:p>
        </p:txBody>
      </p:sp>
      <p:sp>
        <p:nvSpPr>
          <p:cNvPr id="835" name="Google Shape;835;p7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GB"/>
              <a:t>Fork -&gt; </a:t>
            </a:r>
            <a:r>
              <a:rPr lang="en-GB" sz="1100" u="sng">
                <a:solidFill>
                  <a:schemeClr val="hlink"/>
                </a:solidFill>
                <a:hlinkClick r:id="rId3"/>
              </a:rPr>
              <a:t>https://github.com/divyabhushan/git-webinar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GB"/>
              <a:t>Clone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GB"/>
              <a:t>Edit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GB"/>
              <a:t>Commit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GB"/>
              <a:t>Push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GB"/>
              <a:t>Create a PR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GB"/>
              <a:t>Wait for approval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GB"/>
              <a:t>Your changes merged and published </a:t>
            </a:r>
            <a:endParaRPr/>
          </a:p>
        </p:txBody>
      </p:sp>
      <p:sp>
        <p:nvSpPr>
          <p:cNvPr id="836" name="Google Shape;836;p77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63 / 67</a:t>
            </a:r>
            <a:endParaRPr sz="150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7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Congratulations !!!</a:t>
            </a:r>
            <a:endParaRPr/>
          </a:p>
        </p:txBody>
      </p:sp>
      <p:sp>
        <p:nvSpPr>
          <p:cNvPr id="842" name="Google Shape;842;p7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 have kick started your journey in the world of open source.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843" name="Google Shape;843;p78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65 / 67</a:t>
            </a:r>
            <a:endParaRPr sz="150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Google Shape;848;p7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Thank you :)</a:t>
            </a:r>
            <a:endParaRPr/>
          </a:p>
        </p:txBody>
      </p:sp>
      <p:sp>
        <p:nvSpPr>
          <p:cNvPr id="849" name="Google Shape;849;p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You have reached the end of this session.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/>
              <a:t>This is just a beginning of Git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/>
              <a:t>Where to reach me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>
                <a:hlinkClick r:id="rId3"/>
              </a:rPr>
              <a:t>LinkedIn</a:t>
            </a:r>
            <a:r>
              <a:rPr lang="en-GB" dirty="0"/>
              <a:t>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dirty="0">
                <a:hlinkClick r:id="rId4"/>
              </a:rPr>
              <a:t>GitHub</a:t>
            </a:r>
            <a:endParaRPr dirty="0"/>
          </a:p>
        </p:txBody>
      </p:sp>
      <p:sp>
        <p:nvSpPr>
          <p:cNvPr id="850" name="Google Shape;850;p79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66 / 67</a:t>
            </a:r>
            <a:endParaRPr sz="1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19" title="git-webinar-introduction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Prerequisites</a:t>
            </a:r>
            <a:endParaRPr/>
          </a:p>
        </p:txBody>
      </p:sp>
      <p:sp>
        <p:nvSpPr>
          <p:cNvPr id="135" name="Google Shape;135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GB"/>
              <a:t>Basic knowledge of any Operating System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GB"/>
              <a:t>Good to have a familiarity writing basic terminal commands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GB"/>
              <a:t>Git version: 2.27.0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GB"/>
              <a:t>Create a GitHub account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GB"/>
              <a:t>Text editor: Visual Studio Code(or any editor of your choice)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Demo setup: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❏"/>
            </a:pPr>
            <a:r>
              <a:rPr lang="en-GB"/>
              <a:t>Operating System: macOS Catalina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GB"/>
              <a:t>Git version: 2.27.0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❏"/>
            </a:pPr>
            <a:r>
              <a:rPr lang="en-GB"/>
              <a:t>Visual Studio Code: 1.46.1</a:t>
            </a:r>
            <a:endParaRPr/>
          </a:p>
        </p:txBody>
      </p:sp>
      <p:sp>
        <p:nvSpPr>
          <p:cNvPr id="136" name="Google Shape;136;p20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7 / 67</a:t>
            </a:r>
            <a:endParaRPr sz="15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Course Modules</a:t>
            </a:r>
            <a:endParaRPr/>
          </a:p>
        </p:txBody>
      </p:sp>
      <p:sp>
        <p:nvSpPr>
          <p:cNvPr id="142" name="Google Shape;142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43" name="Google Shape;143;p21"/>
          <p:cNvSpPr/>
          <p:nvPr/>
        </p:nvSpPr>
        <p:spPr>
          <a:xfrm>
            <a:off x="449525" y="2409175"/>
            <a:ext cx="1644000" cy="903000"/>
          </a:xfrm>
          <a:prstGeom prst="homePlate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rgbClr val="434343"/>
                </a:solidFill>
              </a:rPr>
              <a:t>Module 1: Introduction to Git</a:t>
            </a:r>
            <a:endParaRPr sz="1200" b="1">
              <a:solidFill>
                <a:srgbClr val="434343"/>
              </a:solidFill>
            </a:endParaRPr>
          </a:p>
        </p:txBody>
      </p:sp>
      <p:sp>
        <p:nvSpPr>
          <p:cNvPr id="144" name="Google Shape;144;p21"/>
          <p:cNvSpPr/>
          <p:nvPr/>
        </p:nvSpPr>
        <p:spPr>
          <a:xfrm>
            <a:off x="1595332" y="2409175"/>
            <a:ext cx="21033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rgbClr val="434343"/>
                </a:solidFill>
              </a:rPr>
              <a:t>Module 2: Install and Initialize git repo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/>
          </a:p>
        </p:txBody>
      </p:sp>
      <p:sp>
        <p:nvSpPr>
          <p:cNvPr id="145" name="Google Shape;145;p21"/>
          <p:cNvSpPr/>
          <p:nvPr/>
        </p:nvSpPr>
        <p:spPr>
          <a:xfrm>
            <a:off x="3196603" y="2409175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rgbClr val="434343"/>
                </a:solidFill>
              </a:rPr>
              <a:t>Module 3: Work locally with git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434343"/>
              </a:solidFill>
            </a:endParaRPr>
          </a:p>
        </p:txBody>
      </p:sp>
      <p:sp>
        <p:nvSpPr>
          <p:cNvPr id="146" name="Google Shape;146;p21"/>
          <p:cNvSpPr/>
          <p:nvPr/>
        </p:nvSpPr>
        <p:spPr>
          <a:xfrm>
            <a:off x="4838437" y="2409175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rgbClr val="434343"/>
                </a:solidFill>
              </a:rPr>
              <a:t>Module 4: Branching and Merging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b="1">
              <a:solidFill>
                <a:srgbClr val="434343"/>
              </a:solidFill>
            </a:endParaRPr>
          </a:p>
        </p:txBody>
      </p:sp>
      <p:sp>
        <p:nvSpPr>
          <p:cNvPr id="147" name="Google Shape;147;p21"/>
          <p:cNvSpPr/>
          <p:nvPr/>
        </p:nvSpPr>
        <p:spPr>
          <a:xfrm>
            <a:off x="6472903" y="2409175"/>
            <a:ext cx="2172900" cy="903000"/>
          </a:xfrm>
          <a:prstGeom prst="chevron">
            <a:avLst>
              <a:gd name="adj" fmla="val 50000"/>
            </a:avLst>
          </a:prstGeom>
          <a:solidFill>
            <a:srgbClr val="CCCCCC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 b="1">
                <a:solidFill>
                  <a:srgbClr val="434343"/>
                </a:solidFill>
              </a:rPr>
              <a:t>Module 5: Collaboration</a:t>
            </a:r>
            <a:endParaRPr sz="1200" b="1">
              <a:solidFill>
                <a:srgbClr val="434343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b="1">
              <a:solidFill>
                <a:srgbClr val="434343"/>
              </a:solidFill>
            </a:endParaRPr>
          </a:p>
        </p:txBody>
      </p:sp>
      <p:sp>
        <p:nvSpPr>
          <p:cNvPr id="148" name="Google Shape;148;p21" title="pageNumber"/>
          <p:cNvSpPr txBox="1"/>
          <p:nvPr/>
        </p:nvSpPr>
        <p:spPr>
          <a:xfrm>
            <a:off x="8128000" y="4635500"/>
            <a:ext cx="10161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/>
              <a:t>8 / 67</a:t>
            </a:r>
            <a:endParaRPr sz="1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3462</Words>
  <Application>Microsoft Macintosh PowerPoint</Application>
  <PresentationFormat>On-screen Show (16:9)</PresentationFormat>
  <Paragraphs>664</Paragraphs>
  <Slides>67</Slides>
  <Notes>67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1" baseType="lpstr">
      <vt:lpstr>Arial</vt:lpstr>
      <vt:lpstr>Courier New</vt:lpstr>
      <vt:lpstr>Times New Roman</vt:lpstr>
      <vt:lpstr>Simple Light</vt:lpstr>
      <vt:lpstr>Get Going With Git</vt:lpstr>
      <vt:lpstr>About me</vt:lpstr>
      <vt:lpstr>Sigh of relief !!!</vt:lpstr>
      <vt:lpstr>Objective</vt:lpstr>
      <vt:lpstr>Visualize the complete Git workflow</vt:lpstr>
      <vt:lpstr>PowerPoint Presentation</vt:lpstr>
      <vt:lpstr>PowerPoint Presentation</vt:lpstr>
      <vt:lpstr>Prerequisites</vt:lpstr>
      <vt:lpstr>Course Modules</vt:lpstr>
      <vt:lpstr>Module 1: Introduction To Git</vt:lpstr>
      <vt:lpstr>Module 1: Introduction to Git</vt:lpstr>
      <vt:lpstr>Module 1.1: Need for a Version Control System</vt:lpstr>
      <vt:lpstr>1.1 What is a VCS and why do we need it  </vt:lpstr>
      <vt:lpstr>Module 1.2: Types of VCS</vt:lpstr>
      <vt:lpstr>Centralized VCS</vt:lpstr>
      <vt:lpstr>De-centralized or Distributed VCS</vt:lpstr>
      <vt:lpstr>Module 1.3: Merits of Git</vt:lpstr>
      <vt:lpstr>1.3 Merits of Git</vt:lpstr>
      <vt:lpstr>Summary: Module 1: Introduction to Git</vt:lpstr>
      <vt:lpstr>Module 2: Install, Configure, and Initialize git repo  </vt:lpstr>
      <vt:lpstr>Module 2.1: Install Git</vt:lpstr>
      <vt:lpstr>2.1: Install Git</vt:lpstr>
      <vt:lpstr>Demo</vt:lpstr>
      <vt:lpstr>Module 2.2: Configure Git</vt:lpstr>
      <vt:lpstr>2.2: Git configurations</vt:lpstr>
      <vt:lpstr>Demo</vt:lpstr>
      <vt:lpstr>Module 2.3: Initialize a git repository</vt:lpstr>
      <vt:lpstr>2.3: Initialize a Git repository</vt:lpstr>
      <vt:lpstr>Demo</vt:lpstr>
      <vt:lpstr>Summary: Module 2: Install, Configure, and Initialize git repo  </vt:lpstr>
      <vt:lpstr>Module 3: Work locally with Git </vt:lpstr>
      <vt:lpstr>Module 3.1: Git workflow and architecture</vt:lpstr>
      <vt:lpstr>3.1: Git workflow and git architecture</vt:lpstr>
      <vt:lpstr>Explore the project file structure</vt:lpstr>
      <vt:lpstr>Module 3.2: Add/modify data</vt:lpstr>
      <vt:lpstr>Working Directory</vt:lpstr>
      <vt:lpstr>Module 3.3: Stage</vt:lpstr>
      <vt:lpstr>Staging Area</vt:lpstr>
      <vt:lpstr>Module 3.4: Commit</vt:lpstr>
      <vt:lpstr>Local Repository</vt:lpstr>
      <vt:lpstr>Module 3: Work locally with Git - Demo</vt:lpstr>
      <vt:lpstr>Modify file in the Working directory</vt:lpstr>
      <vt:lpstr>Add modified file to the Staging area </vt:lpstr>
      <vt:lpstr>Commit the modified file to the Local repo</vt:lpstr>
      <vt:lpstr>Summary of git workflow commands </vt:lpstr>
      <vt:lpstr>Module 4: Branching and Merging</vt:lpstr>
      <vt:lpstr>Module 4.1: What is a Branch?</vt:lpstr>
      <vt:lpstr>Module 4.1: What is a Branch?</vt:lpstr>
      <vt:lpstr>Module 4.2: Create a branch</vt:lpstr>
      <vt:lpstr>Module 4.2: Create a branch</vt:lpstr>
      <vt:lpstr>Easy branching and merging </vt:lpstr>
      <vt:lpstr>Module 4: Summarize commands</vt:lpstr>
      <vt:lpstr>Module 5: Collaboration</vt:lpstr>
      <vt:lpstr>Module 5: Collaboration</vt:lpstr>
      <vt:lpstr>Module 5.1: What is a Remote?</vt:lpstr>
      <vt:lpstr>Module 5.2: Clone a Remote Repo</vt:lpstr>
      <vt:lpstr>Module 5.3: Make local commits</vt:lpstr>
      <vt:lpstr>Module 5.4: Push to the remote</vt:lpstr>
      <vt:lpstr>Module 5.4: Push to the remote</vt:lpstr>
      <vt:lpstr>Module 5: Collaboration Summary visualize</vt:lpstr>
      <vt:lpstr>PowerPoint Presentation</vt:lpstr>
      <vt:lpstr>PowerPoint Presentation</vt:lpstr>
      <vt:lpstr>PowerPoint Presentation</vt:lpstr>
      <vt:lpstr>PowerPoint Presentation</vt:lpstr>
      <vt:lpstr>Real-time Open-source contribution </vt:lpstr>
      <vt:lpstr>Congratulations !!!</vt:lpstr>
      <vt:lpstr>Thank you :)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Going With Git</dc:title>
  <cp:lastModifiedBy>Divya Bhushan</cp:lastModifiedBy>
  <cp:revision>1</cp:revision>
  <dcterms:modified xsi:type="dcterms:W3CDTF">2020-07-09T16:24:23Z</dcterms:modified>
</cp:coreProperties>
</file>